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600" b="1">
                <a:solidFill>
                  <a:srgbClr val="0066CC"/>
                </a:solidFill>
              </a:rPr>
              <a:t>Automotive Communication Fundamentals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rPr sz="2000">
                <a:solidFill>
                  <a:srgbClr val="323232"/>
                </a:solidFill>
              </a:rPr>
              <a:t>How Modern Vehicles Think, Share, and Respond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2540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600" b="1">
                <a:solidFill>
                  <a:srgbClr val="0066CC"/>
                </a:solidFill>
              </a:rP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rPr sz="2000">
                <a:solidFill>
                  <a:srgbClr val="323232"/>
                </a:solidFill>
              </a:rPr>
              <a:t>What automotive communication is</a:t>
            </a:r>
          </a:p>
          <a:p>
            <a:pPr/>
            <a:r>
              <a:rPr sz="2000">
                <a:solidFill>
                  <a:srgbClr val="323232"/>
                </a:solidFill>
              </a:rPr>
              <a:t>How vehicle systems evolved</a:t>
            </a:r>
          </a:p>
          <a:p>
            <a:pPr/>
            <a:r>
              <a:rPr sz="2000">
                <a:solidFill>
                  <a:srgbClr val="323232"/>
                </a:solidFill>
              </a:rPr>
              <a:t>Why networks are necessary</a:t>
            </a:r>
          </a:p>
          <a:p>
            <a:pPr/>
            <a:r>
              <a:rPr sz="2000">
                <a:solidFill>
                  <a:srgbClr val="323232"/>
                </a:solidFill>
              </a:rPr>
              <a:t>How systems interact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2540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600" b="1">
                <a:solidFill>
                  <a:srgbClr val="0066CC"/>
                </a:solidFill>
              </a:rPr>
              <a:t>What is Automotive Communication?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rPr sz="2000">
                <a:solidFill>
                  <a:srgbClr val="323232"/>
                </a:solidFill>
              </a:rPr>
              <a:t>Exchange of information between components</a:t>
            </a:r>
          </a:p>
          <a:p>
            <a:pPr/>
            <a:r>
              <a:rPr sz="2000">
                <a:solidFill>
                  <a:srgbClr val="323232"/>
                </a:solidFill>
              </a:rPr>
              <a:t>Systems work together electronically</a:t>
            </a:r>
          </a:p>
          <a:p>
            <a:pPr/>
            <a:r>
              <a:rPr sz="2000">
                <a:solidFill>
                  <a:srgbClr val="323232"/>
                </a:solidFill>
              </a:rPr>
              <a:t>Modern vehicles are networked systems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2540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600" b="1">
                <a:solidFill>
                  <a:srgbClr val="0066CC"/>
                </a:solidFill>
              </a:rPr>
              <a:t>Simple Communication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rPr sz="2000">
                <a:solidFill>
                  <a:srgbClr val="323232"/>
                </a:solidFill>
              </a:rPr>
              <a:t>Brake pressed</a:t>
            </a:r>
          </a:p>
          <a:p>
            <a:pPr/>
            <a:r>
              <a:rPr sz="2000">
                <a:solidFill>
                  <a:srgbClr val="323232"/>
                </a:solidFill>
              </a:rPr>
              <a:t>Signal sent to module</a:t>
            </a:r>
          </a:p>
          <a:p>
            <a:pPr/>
            <a:r>
              <a:rPr sz="2000">
                <a:solidFill>
                  <a:srgbClr val="323232"/>
                </a:solidFill>
              </a:rPr>
              <a:t>Brake lights turn ON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2540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600" b="1">
                <a:solidFill>
                  <a:srgbClr val="0066CC"/>
                </a:solidFill>
              </a:rPr>
              <a:t>Evolution of Vehicles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rPr sz="2000">
                <a:solidFill>
                  <a:srgbClr val="323232"/>
                </a:solidFill>
              </a:rPr>
              <a:t>Mechanical → Electrical → Networked</a:t>
            </a:r>
          </a:p>
          <a:p>
            <a:pPr/>
            <a:r>
              <a:rPr sz="2000">
                <a:solidFill>
                  <a:srgbClr val="323232"/>
                </a:solidFill>
              </a:rPr>
              <a:t>Standalone → Integrated systems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2540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600" b="1">
                <a:solidFill>
                  <a:srgbClr val="0066CC"/>
                </a:solidFill>
              </a:rPr>
              <a:t>Why Networks Exist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rPr sz="2000">
                <a:solidFill>
                  <a:srgbClr val="323232"/>
                </a:solidFill>
              </a:rPr>
              <a:t>Reduce wiring</a:t>
            </a:r>
          </a:p>
          <a:p>
            <a:pPr/>
            <a:r>
              <a:rPr sz="2000">
                <a:solidFill>
                  <a:srgbClr val="323232"/>
                </a:solidFill>
              </a:rPr>
              <a:t>Improve efficiency</a:t>
            </a:r>
          </a:p>
          <a:p>
            <a:pPr/>
            <a:r>
              <a:rPr sz="2000">
                <a:solidFill>
                  <a:srgbClr val="323232"/>
                </a:solidFill>
              </a:rPr>
              <a:t>Enable data sharing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2540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600" b="1">
                <a:solidFill>
                  <a:srgbClr val="0066CC"/>
                </a:solidFill>
              </a:rPr>
              <a:t>System Thinking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rPr sz="2000">
                <a:solidFill>
                  <a:srgbClr val="323232"/>
                </a:solidFill>
              </a:rPr>
              <a:t>Input → Process → Output</a:t>
            </a:r>
          </a:p>
          <a:p>
            <a:pPr/>
            <a:r>
              <a:rPr sz="2000">
                <a:solidFill>
                  <a:srgbClr val="323232"/>
                </a:solidFill>
              </a:rPr>
              <a:t>All systems follow this pattern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2540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600" b="1">
                <a:solidFill>
                  <a:srgbClr val="0066CC"/>
                </a:solidFill>
              </a:rPr>
              <a:t>Modules as Computers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rPr sz="2000">
                <a:solidFill>
                  <a:srgbClr val="323232"/>
                </a:solidFill>
              </a:rPr>
              <a:t>PCM, BCM, ABS</a:t>
            </a:r>
          </a:p>
          <a:p>
            <a:pPr/>
            <a:r>
              <a:rPr sz="2000">
                <a:solidFill>
                  <a:srgbClr val="323232"/>
                </a:solidFill>
              </a:rPr>
              <a:t>Each module makes decisions</a:t>
            </a:r>
          </a:p>
          <a:p>
            <a:pPr/>
            <a:r>
              <a:rPr sz="2000">
                <a:solidFill>
                  <a:srgbClr val="323232"/>
                </a:solidFill>
              </a:rPr>
              <a:t>Modules communicate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2540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600" b="1">
                <a:solidFill>
                  <a:srgbClr val="0066CC"/>
                </a:solidFill>
              </a:rPr>
              <a:t>Signals vs Messages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rPr sz="2000">
                <a:solidFill>
                  <a:srgbClr val="323232"/>
                </a:solidFill>
              </a:rPr>
              <a:t>Signal = electrical input</a:t>
            </a:r>
          </a:p>
          <a:p>
            <a:pPr/>
            <a:r>
              <a:rPr sz="2000">
                <a:solidFill>
                  <a:srgbClr val="323232"/>
                </a:solidFill>
              </a:rPr>
              <a:t>Message = interpreted data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2540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600" b="1">
                <a:solidFill>
                  <a:srgbClr val="0066CC"/>
                </a:solidFill>
              </a:rPr>
              <a:t>Vehicle Networks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rPr sz="2000">
                <a:solidFill>
                  <a:srgbClr val="323232"/>
                </a:solidFill>
              </a:rPr>
              <a:t>CAN, LIN, Ethernet</a:t>
            </a:r>
          </a:p>
          <a:p>
            <a:pPr/>
            <a:r>
              <a:rPr sz="2000">
                <a:solidFill>
                  <a:srgbClr val="323232"/>
                </a:solidFill>
              </a:rPr>
              <a:t>Connect systems together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2540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600" b="1">
                <a:solidFill>
                  <a:srgbClr val="0066CC"/>
                </a:solidFill>
              </a:rPr>
              <a:t>Key Concept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rPr sz="2000">
                <a:solidFill>
                  <a:srgbClr val="323232"/>
                </a:solidFill>
              </a:rPr>
              <a:t>Vehicles are systems of communication</a:t>
            </a:r>
          </a:p>
          <a:p>
            <a:pPr/>
            <a:r>
              <a:rPr sz="2000">
                <a:solidFill>
                  <a:srgbClr val="323232"/>
                </a:solidFill>
              </a:rPr>
              <a:t>Everything works together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2540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