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ae63fd2a174bff" /><Relationship Type="http://schemas.openxmlformats.org/officeDocument/2006/relationships/extended-properties" Target="/docProps/app.xml" Id="Re03c2ae6199d44de" /><Relationship Type="http://schemas.openxmlformats.org/officeDocument/2006/relationships/officeDocument" Target="/ppt/presentation.xml" Id="R54ebb8750f964f7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1c92d0c9ee4533"/>
  </p:sldMasterIdLst>
  <p:notesMasterIdLst>
    <p:notesMasterId xmlns:r="http://schemas.openxmlformats.org/officeDocument/2006/relationships" r:id="Reca1d742b9d244b3"/>
  </p:notesMasterIdLst>
  <p:sldIdLst>
    <p:sldId xmlns:r="http://schemas.openxmlformats.org/officeDocument/2006/relationships" id="256" r:id="R0e9766fa8d7b4953"/>
    <p:sldId xmlns:r="http://schemas.openxmlformats.org/officeDocument/2006/relationships" id="257" r:id="R7513fcce29614a5f"/>
    <p:sldId xmlns:r="http://schemas.openxmlformats.org/officeDocument/2006/relationships" id="258" r:id="R02b3d26ffe084722"/>
    <p:sldId xmlns:r="http://schemas.openxmlformats.org/officeDocument/2006/relationships" id="259" r:id="R66efb815ba0645d6"/>
    <p:sldId xmlns:r="http://schemas.openxmlformats.org/officeDocument/2006/relationships" id="260" r:id="R8585497fee3f41f4"/>
    <p:sldId xmlns:r="http://schemas.openxmlformats.org/officeDocument/2006/relationships" id="261" r:id="Rf842f2fb71604de6"/>
    <p:sldId xmlns:r="http://schemas.openxmlformats.org/officeDocument/2006/relationships" id="262" r:id="R5f1d5cc01b954a63"/>
    <p:sldId xmlns:r="http://schemas.openxmlformats.org/officeDocument/2006/relationships" id="263" r:id="Rda2ec313ecd4407f"/>
    <p:sldId xmlns:r="http://schemas.openxmlformats.org/officeDocument/2006/relationships" id="264" r:id="Ra713781c6ba24fef"/>
    <p:sldId xmlns:r="http://schemas.openxmlformats.org/officeDocument/2006/relationships" id="265" r:id="R7522d57bec964316"/>
    <p:sldId xmlns:r="http://schemas.openxmlformats.org/officeDocument/2006/relationships" id="266" r:id="Rda8934b4a1294b9e"/>
    <p:sldId xmlns:r="http://schemas.openxmlformats.org/officeDocument/2006/relationships" id="267" r:id="R97c6a971588e4b44"/>
    <p:sldId xmlns:r="http://schemas.openxmlformats.org/officeDocument/2006/relationships" id="268" r:id="R0415df58611e4616"/>
    <p:sldId xmlns:r="http://schemas.openxmlformats.org/officeDocument/2006/relationships" id="269" r:id="Rd3476a52e21a4a99"/>
    <p:sldId xmlns:r="http://schemas.openxmlformats.org/officeDocument/2006/relationships" id="270" r:id="R774ec998cd6a4df5"/>
    <p:sldId xmlns:r="http://schemas.openxmlformats.org/officeDocument/2006/relationships" id="271" r:id="R28efb712d3564c5e"/>
    <p:sldId xmlns:r="http://schemas.openxmlformats.org/officeDocument/2006/relationships" id="272" r:id="R583ca9763be24a38"/>
    <p:sldId xmlns:r="http://schemas.openxmlformats.org/officeDocument/2006/relationships" id="273" r:id="Raaaea01ba65a47f5"/>
    <p:sldId xmlns:r="http://schemas.openxmlformats.org/officeDocument/2006/relationships" id="274" r:id="Re219e3c53090497e"/>
    <p:sldId xmlns:r="http://schemas.openxmlformats.org/officeDocument/2006/relationships" id="275" r:id="R6746b19b80de4135"/>
    <p:sldId xmlns:r="http://schemas.openxmlformats.org/officeDocument/2006/relationships" id="276" r:id="Rbc1fb6fecde44160"/>
    <p:sldId xmlns:r="http://schemas.openxmlformats.org/officeDocument/2006/relationships" id="277" r:id="R90d2123a0e884d10"/>
    <p:sldId xmlns:r="http://schemas.openxmlformats.org/officeDocument/2006/relationships" id="278" r:id="R45eea247338a4159"/>
    <p:sldId xmlns:r="http://schemas.openxmlformats.org/officeDocument/2006/relationships" id="279" r:id="R15b8c321ca934fd2"/>
    <p:sldId xmlns:r="http://schemas.openxmlformats.org/officeDocument/2006/relationships" id="280" r:id="Rd29d5f0bf57c418a"/>
    <p:sldId xmlns:r="http://schemas.openxmlformats.org/officeDocument/2006/relationships" id="281" r:id="R1a69140e1b4643ba"/>
    <p:sldId xmlns:r="http://schemas.openxmlformats.org/officeDocument/2006/relationships" id="282" r:id="R6904e3778af44a7f"/>
    <p:sldId xmlns:r="http://schemas.openxmlformats.org/officeDocument/2006/relationships" id="283" r:id="R4f4d08f977514f89"/>
    <p:sldId xmlns:r="http://schemas.openxmlformats.org/officeDocument/2006/relationships" id="284" r:id="R37a814990ba84ebc"/>
    <p:sldId xmlns:r="http://schemas.openxmlformats.org/officeDocument/2006/relationships" id="285" r:id="R1337ffb8a9af4ef4"/>
    <p:sldId xmlns:r="http://schemas.openxmlformats.org/officeDocument/2006/relationships" id="286" r:id="Rcd321e92de6b497b"/>
    <p:sldId xmlns:r="http://schemas.openxmlformats.org/officeDocument/2006/relationships" id="287" r:id="Re35ef7f133f541d9"/>
    <p:sldId xmlns:r="http://schemas.openxmlformats.org/officeDocument/2006/relationships" id="288" r:id="R950103ebf3bf408c"/>
    <p:sldId xmlns:r="http://schemas.openxmlformats.org/officeDocument/2006/relationships" id="289" r:id="R474858a656854302"/>
    <p:sldId xmlns:r="http://schemas.openxmlformats.org/officeDocument/2006/relationships" id="290" r:id="R6eb8527e004241cf"/>
    <p:sldId xmlns:r="http://schemas.openxmlformats.org/officeDocument/2006/relationships" id="291" r:id="Rdc8ea7c34f7a493b"/>
    <p:sldId xmlns:r="http://schemas.openxmlformats.org/officeDocument/2006/relationships" id="292" r:id="R4fe48dbfed474d09"/>
    <p:sldId xmlns:r="http://schemas.openxmlformats.org/officeDocument/2006/relationships" id="293" r:id="R37071f88028043e4"/>
    <p:sldId xmlns:r="http://schemas.openxmlformats.org/officeDocument/2006/relationships" id="294" r:id="R305069d19c5f49c2"/>
    <p:sldId xmlns:r="http://schemas.openxmlformats.org/officeDocument/2006/relationships" id="295" r:id="Rdec81cb4643c4f9f"/>
    <p:sldId xmlns:r="http://schemas.openxmlformats.org/officeDocument/2006/relationships" id="296" r:id="R0451cbcd3e534417"/>
    <p:sldId xmlns:r="http://schemas.openxmlformats.org/officeDocument/2006/relationships" id="297" r:id="R932e54fba61d4ef4"/>
    <p:sldId xmlns:r="http://schemas.openxmlformats.org/officeDocument/2006/relationships" id="298" r:id="R6a74c1ff7a124d95"/>
    <p:sldId xmlns:r="http://schemas.openxmlformats.org/officeDocument/2006/relationships" id="299" r:id="R42e210b857af42fa"/>
    <p:sldId xmlns:r="http://schemas.openxmlformats.org/officeDocument/2006/relationships" id="300" r:id="R5069f25959354d00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69dc26d33a4525" /><Relationship Type="http://schemas.openxmlformats.org/officeDocument/2006/relationships/slideMaster" Target="/ppt/slideMasters/slideMaster1.xml" Id="R731c92d0c9ee4533" /><Relationship Type="http://schemas.openxmlformats.org/officeDocument/2006/relationships/notesMaster" Target="/ppt/notesMasters/notesMaster1.xml" Id="Reca1d742b9d244b3" /><Relationship Type="http://schemas.openxmlformats.org/officeDocument/2006/relationships/presProps" Target="/ppt/presProps.xml" Id="Ra27d165a7f334f1b" /><Relationship Type="http://schemas.openxmlformats.org/officeDocument/2006/relationships/tableStyles" Target="/ppt/tableStyles.xml" Id="R27bb1cbb40ee4c0a" /><Relationship Type="http://schemas.openxmlformats.org/officeDocument/2006/relationships/slide" Target="/ppt/slides/slide1.xml" Id="R0e9766fa8d7b4953" /><Relationship Type="http://schemas.openxmlformats.org/officeDocument/2006/relationships/slide" Target="/ppt/slides/slide2.xml" Id="R7513fcce29614a5f" /><Relationship Type="http://schemas.openxmlformats.org/officeDocument/2006/relationships/slide" Target="/ppt/slides/slide3.xml" Id="R02b3d26ffe084722" /><Relationship Type="http://schemas.openxmlformats.org/officeDocument/2006/relationships/slide" Target="/ppt/slides/slide4.xml" Id="R66efb815ba0645d6" /><Relationship Type="http://schemas.openxmlformats.org/officeDocument/2006/relationships/slide" Target="/ppt/slides/slide5.xml" Id="R8585497fee3f41f4" /><Relationship Type="http://schemas.openxmlformats.org/officeDocument/2006/relationships/slide" Target="/ppt/slides/slide6.xml" Id="Rf842f2fb71604de6" /><Relationship Type="http://schemas.openxmlformats.org/officeDocument/2006/relationships/slide" Target="/ppt/slides/slide7.xml" Id="R5f1d5cc01b954a63" /><Relationship Type="http://schemas.openxmlformats.org/officeDocument/2006/relationships/slide" Target="/ppt/slides/slide8.xml" Id="Rda2ec313ecd4407f" /><Relationship Type="http://schemas.openxmlformats.org/officeDocument/2006/relationships/slide" Target="/ppt/slides/slide9.xml" Id="Ra713781c6ba24fef" /><Relationship Type="http://schemas.openxmlformats.org/officeDocument/2006/relationships/slide" Target="/ppt/slides/slide10.xml" Id="R7522d57bec964316" /><Relationship Type="http://schemas.openxmlformats.org/officeDocument/2006/relationships/slide" Target="/ppt/slides/slide11.xml" Id="Rda8934b4a1294b9e" /><Relationship Type="http://schemas.openxmlformats.org/officeDocument/2006/relationships/slide" Target="/ppt/slides/slide12.xml" Id="R97c6a971588e4b44" /><Relationship Type="http://schemas.openxmlformats.org/officeDocument/2006/relationships/slide" Target="/ppt/slides/slide13.xml" Id="R0415df58611e4616" /><Relationship Type="http://schemas.openxmlformats.org/officeDocument/2006/relationships/slide" Target="/ppt/slides/slide14.xml" Id="Rd3476a52e21a4a99" /><Relationship Type="http://schemas.openxmlformats.org/officeDocument/2006/relationships/slide" Target="/ppt/slides/slide15.xml" Id="R774ec998cd6a4df5" /><Relationship Type="http://schemas.openxmlformats.org/officeDocument/2006/relationships/slide" Target="/ppt/slides/slide16.xml" Id="R28efb712d3564c5e" /><Relationship Type="http://schemas.openxmlformats.org/officeDocument/2006/relationships/slide" Target="/ppt/slides/slide17.xml" Id="R583ca9763be24a38" /><Relationship Type="http://schemas.openxmlformats.org/officeDocument/2006/relationships/slide" Target="/ppt/slides/slide18.xml" Id="Raaaea01ba65a47f5" /><Relationship Type="http://schemas.openxmlformats.org/officeDocument/2006/relationships/slide" Target="/ppt/slides/slide19.xml" Id="Re219e3c53090497e" /><Relationship Type="http://schemas.openxmlformats.org/officeDocument/2006/relationships/slide" Target="/ppt/slides/slide20.xml" Id="R6746b19b80de4135" /><Relationship Type="http://schemas.openxmlformats.org/officeDocument/2006/relationships/slide" Target="/ppt/slides/slide21.xml" Id="Rbc1fb6fecde44160" /><Relationship Type="http://schemas.openxmlformats.org/officeDocument/2006/relationships/slide" Target="/ppt/slides/slide22.xml" Id="R90d2123a0e884d10" /><Relationship Type="http://schemas.openxmlformats.org/officeDocument/2006/relationships/slide" Target="/ppt/slides/slide23.xml" Id="R45eea247338a4159" /><Relationship Type="http://schemas.openxmlformats.org/officeDocument/2006/relationships/slide" Target="/ppt/slides/slide24.xml" Id="R15b8c321ca934fd2" /><Relationship Type="http://schemas.openxmlformats.org/officeDocument/2006/relationships/slide" Target="/ppt/slides/slide25.xml" Id="Rd29d5f0bf57c418a" /><Relationship Type="http://schemas.openxmlformats.org/officeDocument/2006/relationships/slide" Target="/ppt/slides/slide26.xml" Id="R1a69140e1b4643ba" /><Relationship Type="http://schemas.openxmlformats.org/officeDocument/2006/relationships/slide" Target="/ppt/slides/slide27.xml" Id="R6904e3778af44a7f" /><Relationship Type="http://schemas.openxmlformats.org/officeDocument/2006/relationships/slide" Target="/ppt/slides/slide28.xml" Id="R4f4d08f977514f89" /><Relationship Type="http://schemas.openxmlformats.org/officeDocument/2006/relationships/slide" Target="/ppt/slides/slide29.xml" Id="R37a814990ba84ebc" /><Relationship Type="http://schemas.openxmlformats.org/officeDocument/2006/relationships/slide" Target="/ppt/slides/slide30.xml" Id="R1337ffb8a9af4ef4" /><Relationship Type="http://schemas.openxmlformats.org/officeDocument/2006/relationships/slide" Target="/ppt/slides/slide31.xml" Id="Rcd321e92de6b497b" /><Relationship Type="http://schemas.openxmlformats.org/officeDocument/2006/relationships/slide" Target="/ppt/slides/slide32.xml" Id="Re35ef7f133f541d9" /><Relationship Type="http://schemas.openxmlformats.org/officeDocument/2006/relationships/slide" Target="/ppt/slides/slide33.xml" Id="R950103ebf3bf408c" /><Relationship Type="http://schemas.openxmlformats.org/officeDocument/2006/relationships/slide" Target="/ppt/slides/slide34.xml" Id="R474858a656854302" /><Relationship Type="http://schemas.openxmlformats.org/officeDocument/2006/relationships/slide" Target="/ppt/slides/slide35.xml" Id="R6eb8527e004241cf" /><Relationship Type="http://schemas.openxmlformats.org/officeDocument/2006/relationships/slide" Target="/ppt/slides/slide36.xml" Id="Rdc8ea7c34f7a493b" /><Relationship Type="http://schemas.openxmlformats.org/officeDocument/2006/relationships/slide" Target="/ppt/slides/slide37.xml" Id="R4fe48dbfed474d09" /><Relationship Type="http://schemas.openxmlformats.org/officeDocument/2006/relationships/slide" Target="/ppt/slides/slide38.xml" Id="R37071f88028043e4" /><Relationship Type="http://schemas.openxmlformats.org/officeDocument/2006/relationships/slide" Target="/ppt/slides/slide39.xml" Id="R305069d19c5f49c2" /><Relationship Type="http://schemas.openxmlformats.org/officeDocument/2006/relationships/slide" Target="/ppt/slides/slide40.xml" Id="Rdec81cb4643c4f9f" /><Relationship Type="http://schemas.openxmlformats.org/officeDocument/2006/relationships/slide" Target="/ppt/slides/slide41.xml" Id="R0451cbcd3e534417" /><Relationship Type="http://schemas.openxmlformats.org/officeDocument/2006/relationships/slide" Target="/ppt/slides/slide42.xml" Id="R932e54fba61d4ef4" /><Relationship Type="http://schemas.openxmlformats.org/officeDocument/2006/relationships/slide" Target="/ppt/slides/slide43.xml" Id="R6a74c1ff7a124d95" /><Relationship Type="http://schemas.openxmlformats.org/officeDocument/2006/relationships/slide" Target="/ppt/slides/slide44.xml" Id="R42e210b857af42fa" /><Relationship Type="http://schemas.openxmlformats.org/officeDocument/2006/relationships/slide" Target="/ppt/slides/slide45.xml" Id="R5069f25959354d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473bb21932d47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adedb45fd34218" /><Relationship Type="http://schemas.openxmlformats.org/officeDocument/2006/relationships/notesMaster" Target="/ppt/notesMasters/notesMaster1.xml" Id="R19ca7d0f93d144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a36215313e4c26" /><Relationship Type="http://schemas.openxmlformats.org/officeDocument/2006/relationships/notesMaster" Target="/ppt/notesMasters/notesMaster1.xml" Id="Redcfdbeda48e45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10971ffcfb48a8" /><Relationship Type="http://schemas.openxmlformats.org/officeDocument/2006/relationships/notesMaster" Target="/ppt/notesMasters/notesMaster1.xml" Id="R591a5efb236741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0cdabd203274978" /><Relationship Type="http://schemas.openxmlformats.org/officeDocument/2006/relationships/notesMaster" Target="/ppt/notesMasters/notesMaster1.xml" Id="R11fcf8df2c3444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fb832d86a142c0" /><Relationship Type="http://schemas.openxmlformats.org/officeDocument/2006/relationships/notesMaster" Target="/ppt/notesMasters/notesMaster1.xml" Id="R8530abe639134b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dcc16679f74d57" /><Relationship Type="http://schemas.openxmlformats.org/officeDocument/2006/relationships/notesMaster" Target="/ppt/notesMasters/notesMaster1.xml" Id="Rd1b8306c7dcb46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7c7dec177d4ff4" /><Relationship Type="http://schemas.openxmlformats.org/officeDocument/2006/relationships/notesMaster" Target="/ppt/notesMasters/notesMaster1.xml" Id="R94e2d0409bae47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bc93f32c5840de" /><Relationship Type="http://schemas.openxmlformats.org/officeDocument/2006/relationships/notesMaster" Target="/ppt/notesMasters/notesMaster1.xml" Id="Rb688379e437a42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a37736100d4193" /><Relationship Type="http://schemas.openxmlformats.org/officeDocument/2006/relationships/notesMaster" Target="/ppt/notesMasters/notesMaster1.xml" Id="Rc5897fd139e14c4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df8b56d486451c" /><Relationship Type="http://schemas.openxmlformats.org/officeDocument/2006/relationships/notesMaster" Target="/ppt/notesMasters/notesMaster1.xml" Id="R8f6306f940784c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c68ab0c7c6424a" /><Relationship Type="http://schemas.openxmlformats.org/officeDocument/2006/relationships/notesMaster" Target="/ppt/notesMasters/notesMaster1.xml" Id="Rdc5156b5c17948b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b937e0e7b5c4911" /><Relationship Type="http://schemas.openxmlformats.org/officeDocument/2006/relationships/notesMaster" Target="/ppt/notesMasters/notesMaster1.xml" Id="R1c64c82cdb2140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a54f97d13ca4106" /><Relationship Type="http://schemas.openxmlformats.org/officeDocument/2006/relationships/notesMaster" Target="/ppt/notesMasters/notesMaster1.xml" Id="Re98f662e0e414d0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1b7b9ed1ce14b5d" /><Relationship Type="http://schemas.openxmlformats.org/officeDocument/2006/relationships/notesMaster" Target="/ppt/notesMasters/notesMaster1.xml" Id="Rd736b1b289e0426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87be17174854517" /><Relationship Type="http://schemas.openxmlformats.org/officeDocument/2006/relationships/notesMaster" Target="/ppt/notesMasters/notesMaster1.xml" Id="R09879c26a2d94f2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edd01944f274552" /><Relationship Type="http://schemas.openxmlformats.org/officeDocument/2006/relationships/notesMaster" Target="/ppt/notesMasters/notesMaster1.xml" Id="Re29383a89e87433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7c82318b50d4327" /><Relationship Type="http://schemas.openxmlformats.org/officeDocument/2006/relationships/notesMaster" Target="/ppt/notesMasters/notesMaster1.xml" Id="R263325ae19914a3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6b074438dff4fad" /><Relationship Type="http://schemas.openxmlformats.org/officeDocument/2006/relationships/notesMaster" Target="/ppt/notesMasters/notesMaster1.xml" Id="R074b4973a4a241a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0ff373bc28f49dd" /><Relationship Type="http://schemas.openxmlformats.org/officeDocument/2006/relationships/notesMaster" Target="/ppt/notesMasters/notesMaster1.xml" Id="Rfda39a93eb3d41e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55ac75fbd7c43e7" /><Relationship Type="http://schemas.openxmlformats.org/officeDocument/2006/relationships/notesMaster" Target="/ppt/notesMasters/notesMaster1.xml" Id="R857165e7e83b411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0b2f82cd8254005" /><Relationship Type="http://schemas.openxmlformats.org/officeDocument/2006/relationships/notesMaster" Target="/ppt/notesMasters/notesMaster1.xml" Id="R8645c0d90b1d431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47a64676e604624" /><Relationship Type="http://schemas.openxmlformats.org/officeDocument/2006/relationships/notesMaster" Target="/ppt/notesMasters/notesMaster1.xml" Id="R0a008d8cc1e6469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67e3aec5cda44a5" /><Relationship Type="http://schemas.openxmlformats.org/officeDocument/2006/relationships/notesMaster" Target="/ppt/notesMasters/notesMaster1.xml" Id="R97de2ff7025549d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d5fb2f83a2d48aa" /><Relationship Type="http://schemas.openxmlformats.org/officeDocument/2006/relationships/notesMaster" Target="/ppt/notesMasters/notesMaster1.xml" Id="R8996cd77bf16445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a0a55b560264300" /><Relationship Type="http://schemas.openxmlformats.org/officeDocument/2006/relationships/notesMaster" Target="/ppt/notesMasters/notesMaster1.xml" Id="R7ea9fa0c45604df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d762221dcd64989" /><Relationship Type="http://schemas.openxmlformats.org/officeDocument/2006/relationships/notesMaster" Target="/ppt/notesMasters/notesMaster1.xml" Id="R9c6a479e4a154e2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d599ed9402949c6" /><Relationship Type="http://schemas.openxmlformats.org/officeDocument/2006/relationships/notesMaster" Target="/ppt/notesMasters/notesMaster1.xml" Id="Rf76c8418fb0947b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72f577950ce4799" /><Relationship Type="http://schemas.openxmlformats.org/officeDocument/2006/relationships/notesMaster" Target="/ppt/notesMasters/notesMaster1.xml" Id="Re47f45d8db514c1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c5e70ff19eb45ca" /><Relationship Type="http://schemas.openxmlformats.org/officeDocument/2006/relationships/notesMaster" Target="/ppt/notesMasters/notesMaster1.xml" Id="R2ecbccf2604847c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db7347c89a64d82" /><Relationship Type="http://schemas.openxmlformats.org/officeDocument/2006/relationships/notesMaster" Target="/ppt/notesMasters/notesMaster1.xml" Id="R383dbcad30b046f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1117573ce1640b1" /><Relationship Type="http://schemas.openxmlformats.org/officeDocument/2006/relationships/notesMaster" Target="/ppt/notesMasters/notesMaster1.xml" Id="Re36388f6d82543e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eb59f551c0e4f5d" /><Relationship Type="http://schemas.openxmlformats.org/officeDocument/2006/relationships/notesMaster" Target="/ppt/notesMasters/notesMaster1.xml" Id="R40a5a31eb43044f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a0f5f1a6f8a426a" /><Relationship Type="http://schemas.openxmlformats.org/officeDocument/2006/relationships/notesMaster" Target="/ppt/notesMasters/notesMaster1.xml" Id="R193abdb02977489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cc600e6167e4fc9" /><Relationship Type="http://schemas.openxmlformats.org/officeDocument/2006/relationships/notesMaster" Target="/ppt/notesMasters/notesMaster1.xml" Id="R6ff42048670b4b6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0f69bbb29e44f01" /><Relationship Type="http://schemas.openxmlformats.org/officeDocument/2006/relationships/notesMaster" Target="/ppt/notesMasters/notesMaster1.xml" Id="R4b6a8b940495449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b7fdec9688b45a4" /><Relationship Type="http://schemas.openxmlformats.org/officeDocument/2006/relationships/notesMaster" Target="/ppt/notesMasters/notesMaster1.xml" Id="R76da2a02ecfd44b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ba442fcf40b49cf" /><Relationship Type="http://schemas.openxmlformats.org/officeDocument/2006/relationships/notesMaster" Target="/ppt/notesMasters/notesMaster1.xml" Id="R3fbb34ae476a4bb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a71453b3f5b4ac1" /><Relationship Type="http://schemas.openxmlformats.org/officeDocument/2006/relationships/notesMaster" Target="/ppt/notesMasters/notesMaster1.xml" Id="Rfadaa0b6fb0b409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2ab1da61037459c" /><Relationship Type="http://schemas.openxmlformats.org/officeDocument/2006/relationships/notesMaster" Target="/ppt/notesMasters/notesMaster1.xml" Id="R7aba3f991bf84ce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47c5865a6814226" /><Relationship Type="http://schemas.openxmlformats.org/officeDocument/2006/relationships/notesMaster" Target="/ppt/notesMasters/notesMaster1.xml" Id="R42dd7c92b7694e1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1b8095022b744e7" /><Relationship Type="http://schemas.openxmlformats.org/officeDocument/2006/relationships/notesMaster" Target="/ppt/notesMasters/notesMaster1.xml" Id="R79cc61f15a5e46a7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10d282a8ec24caf" /><Relationship Type="http://schemas.openxmlformats.org/officeDocument/2006/relationships/notesMaster" Target="/ppt/notesMasters/notesMaster1.xml" Id="R8d42b5198661477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857104bb6484d82" /><Relationship Type="http://schemas.openxmlformats.org/officeDocument/2006/relationships/notesMaster" Target="/ppt/notesMasters/notesMaster1.xml" Id="R2d8d21b9e39e40c3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8c769ad58b24a1b" /><Relationship Type="http://schemas.openxmlformats.org/officeDocument/2006/relationships/notesMaster" Target="/ppt/notesMasters/notesMaster1.xml" Id="R685f29c40f9d4c86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6a981d27a09408e" /><Relationship Type="http://schemas.openxmlformats.org/officeDocument/2006/relationships/notesMaster" Target="/ppt/notesMasters/notesMaster1.xml" Id="R0f102c4cd57b4d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source: EL - 05.1 Ohm's Law (Student Version).pdf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826e60d2434d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c5af85f6824279" /><Relationship Type="http://schemas.openxmlformats.org/officeDocument/2006/relationships/slideLayout" Target="/ppt/slideLayouts/slideLayout1.xml" Id="R7401ecedc70944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01ecedc70944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6c3bf09e04465" /><Relationship Type="http://schemas.openxmlformats.org/officeDocument/2006/relationships/image" Target="/ppt/media/image.png" Id="R61c93ebabd9d4d2f" /><Relationship Type="http://schemas.openxmlformats.org/officeDocument/2006/relationships/notesSlide" Target="/ppt/notesSlides/notesSlide1.xml" Id="Ra386ba0a3d7d44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fd4724d45a48cf" /><Relationship Type="http://schemas.openxmlformats.org/officeDocument/2006/relationships/notesSlide" Target="/ppt/notesSlides/notesSlide2.xml" Id="R1774b10aab6246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0ddf6c71794296" /><Relationship Type="http://schemas.openxmlformats.org/officeDocument/2006/relationships/notesSlide" Target="/ppt/notesSlides/notesSlide3.xml" Id="Rbedaf6b95ad044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87ce159979455d" /><Relationship Type="http://schemas.openxmlformats.org/officeDocument/2006/relationships/notesSlide" Target="/ppt/notesSlides/notesSlide4.xml" Id="R7309513927a041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dcf7720444c8d" /><Relationship Type="http://schemas.openxmlformats.org/officeDocument/2006/relationships/notesSlide" Target="/ppt/notesSlides/notesSlide5.xml" Id="Rc24248b5fcf443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bea2e755ce4c79" /><Relationship Type="http://schemas.openxmlformats.org/officeDocument/2006/relationships/notesSlide" Target="/ppt/notesSlides/notesSlide6.xml" Id="R72a27583db9e42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b3f09823542cd" /><Relationship Type="http://schemas.openxmlformats.org/officeDocument/2006/relationships/notesSlide" Target="/ppt/notesSlides/notesSlide7.xml" Id="Rd6b6faca6fc242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3a7f118244816" /><Relationship Type="http://schemas.openxmlformats.org/officeDocument/2006/relationships/notesSlide" Target="/ppt/notesSlides/notesSlide8.xml" Id="R00176ff488ae454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dd1a8861e4dc7" /><Relationship Type="http://schemas.openxmlformats.org/officeDocument/2006/relationships/notesSlide" Target="/ppt/notesSlides/notesSlide9.xml" Id="R6b489267e16d4a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cb9d1a3c9480f" /><Relationship Type="http://schemas.openxmlformats.org/officeDocument/2006/relationships/notesSlide" Target="/ppt/notesSlides/notesSlide10.xml" Id="R96815b5155144e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3118731cc40b9" /><Relationship Type="http://schemas.openxmlformats.org/officeDocument/2006/relationships/image" Target="/ppt/media/image2.png" Id="R1743579219654d9a" /><Relationship Type="http://schemas.openxmlformats.org/officeDocument/2006/relationships/notesSlide" Target="/ppt/notesSlides/notesSlide11.xml" Id="R5090b390b9f849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9ba9592154427" /><Relationship Type="http://schemas.openxmlformats.org/officeDocument/2006/relationships/notesSlide" Target="/ppt/notesSlides/notesSlide12.xml" Id="Rf143c4c4534b479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f8349fd834e17" /><Relationship Type="http://schemas.openxmlformats.org/officeDocument/2006/relationships/image" Target="/ppt/media/image3.png" Id="Rda839d5cf1a440ea" /><Relationship Type="http://schemas.openxmlformats.org/officeDocument/2006/relationships/notesSlide" Target="/ppt/notesSlides/notesSlide13.xml" Id="Rcade1e88d91749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668e830e240ff" /><Relationship Type="http://schemas.openxmlformats.org/officeDocument/2006/relationships/image" Target="/ppt/media/image4.png" Id="Rb1e85344e32e4807" /><Relationship Type="http://schemas.openxmlformats.org/officeDocument/2006/relationships/notesSlide" Target="/ppt/notesSlides/notesSlide14.xml" Id="Rd44ef3946c0c4f0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54639489e4ed4" /><Relationship Type="http://schemas.openxmlformats.org/officeDocument/2006/relationships/notesSlide" Target="/ppt/notesSlides/notesSlide15.xml" Id="R0c4879b36a6f402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1472ee9e7846d9" /><Relationship Type="http://schemas.openxmlformats.org/officeDocument/2006/relationships/image" Target="/ppt/media/image5.png" Id="Rcf9e18d4078b46ad" /><Relationship Type="http://schemas.openxmlformats.org/officeDocument/2006/relationships/notesSlide" Target="/ppt/notesSlides/notesSlide16.xml" Id="R310c7bc1c5bd4b2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9a99d6d334de7" /><Relationship Type="http://schemas.openxmlformats.org/officeDocument/2006/relationships/image" Target="/ppt/media/image6.png" Id="Re0d77cb28c76479f" /><Relationship Type="http://schemas.openxmlformats.org/officeDocument/2006/relationships/notesSlide" Target="/ppt/notesSlides/notesSlide17.xml" Id="R640906ee1fb9466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2ba0ecc3940f9" /><Relationship Type="http://schemas.openxmlformats.org/officeDocument/2006/relationships/image" Target="/ppt/media/image7.png" Id="Ra250c97dddbc488c" /><Relationship Type="http://schemas.openxmlformats.org/officeDocument/2006/relationships/notesSlide" Target="/ppt/notesSlides/notesSlide18.xml" Id="R6c3d2d7b737f4b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917cbd44f4d41" /><Relationship Type="http://schemas.openxmlformats.org/officeDocument/2006/relationships/notesSlide" Target="/ppt/notesSlides/notesSlide19.xml" Id="R2139b8379cf7466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4d4dc7320a4303" /><Relationship Type="http://schemas.openxmlformats.org/officeDocument/2006/relationships/notesSlide" Target="/ppt/notesSlides/notesSlide20.xml" Id="R2e4ce9febd3343b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1c80dd0f4a4c20" /><Relationship Type="http://schemas.openxmlformats.org/officeDocument/2006/relationships/notesSlide" Target="/ppt/notesSlides/notesSlide21.xml" Id="Rb774ab564834417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ccd4d1b1243ed" /><Relationship Type="http://schemas.openxmlformats.org/officeDocument/2006/relationships/notesSlide" Target="/ppt/notesSlides/notesSlide22.xml" Id="Rb1a168759871471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c4385ac5b4a19" /><Relationship Type="http://schemas.openxmlformats.org/officeDocument/2006/relationships/notesSlide" Target="/ppt/notesSlides/notesSlide23.xml" Id="R536fd9fc63684b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d1ff21c5fc483e" /><Relationship Type="http://schemas.openxmlformats.org/officeDocument/2006/relationships/notesSlide" Target="/ppt/notesSlides/notesSlide24.xml" Id="R79dd5bc6b5fd433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8446e9ced42be" /><Relationship Type="http://schemas.openxmlformats.org/officeDocument/2006/relationships/image" Target="/ppt/media/image8.png" Id="R24c654bd91274936" /><Relationship Type="http://schemas.openxmlformats.org/officeDocument/2006/relationships/notesSlide" Target="/ppt/notesSlides/notesSlide25.xml" Id="Rd800f2ad5a0f478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fef35bcec40cd" /><Relationship Type="http://schemas.openxmlformats.org/officeDocument/2006/relationships/image" Target="/ppt/media/image9.png" Id="R93589b7c388f4ca2" /><Relationship Type="http://schemas.openxmlformats.org/officeDocument/2006/relationships/notesSlide" Target="/ppt/notesSlides/notesSlide26.xml" Id="R26aba7d7062449c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1d09968a9450a" /><Relationship Type="http://schemas.openxmlformats.org/officeDocument/2006/relationships/notesSlide" Target="/ppt/notesSlides/notesSlide27.xml" Id="R5c789d14eed94a0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28bad71024546" /><Relationship Type="http://schemas.openxmlformats.org/officeDocument/2006/relationships/image" Target="/ppt/media/image10.png" Id="R44a2725e212c4592" /><Relationship Type="http://schemas.openxmlformats.org/officeDocument/2006/relationships/notesSlide" Target="/ppt/notesSlides/notesSlide28.xml" Id="R7def01b853e3471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3ae2a0b9834075" /><Relationship Type="http://schemas.openxmlformats.org/officeDocument/2006/relationships/notesSlide" Target="/ppt/notesSlides/notesSlide29.xml" Id="Re63959f8516945a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2612e324c46d6" /><Relationship Type="http://schemas.openxmlformats.org/officeDocument/2006/relationships/notesSlide" Target="/ppt/notesSlides/notesSlide30.xml" Id="Raf3b415d20834b1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3f8dce178b417a" /><Relationship Type="http://schemas.openxmlformats.org/officeDocument/2006/relationships/notesSlide" Target="/ppt/notesSlides/notesSlide31.xml" Id="R8cb403fb20944e4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de56176b754298" /><Relationship Type="http://schemas.openxmlformats.org/officeDocument/2006/relationships/notesSlide" Target="/ppt/notesSlides/notesSlide32.xml" Id="R88b1c1d63de34bd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78d1acaf7477c" /><Relationship Type="http://schemas.openxmlformats.org/officeDocument/2006/relationships/notesSlide" Target="/ppt/notesSlides/notesSlide33.xml" Id="Rf53697b06dff4bc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0ad0fdc78d43e1" /><Relationship Type="http://schemas.openxmlformats.org/officeDocument/2006/relationships/image" Target="/ppt/media/image11.png" Id="R0a68e248f4e24456" /><Relationship Type="http://schemas.openxmlformats.org/officeDocument/2006/relationships/notesSlide" Target="/ppt/notesSlides/notesSlide34.xml" Id="R9fe598bdeb074f9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024445d6b4290" /><Relationship Type="http://schemas.openxmlformats.org/officeDocument/2006/relationships/image" Target="/ppt/media/image12.png" Id="Rd7dca30d7fe14673" /><Relationship Type="http://schemas.openxmlformats.org/officeDocument/2006/relationships/notesSlide" Target="/ppt/notesSlides/notesSlide35.xml" Id="Reeaf66062342476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8eb3490ea4b1f" /><Relationship Type="http://schemas.openxmlformats.org/officeDocument/2006/relationships/image" Target="/ppt/media/image13.png" Id="R7cb9297814b34457" /><Relationship Type="http://schemas.openxmlformats.org/officeDocument/2006/relationships/notesSlide" Target="/ppt/notesSlides/notesSlide36.xml" Id="R3a5e1b2fc7ad499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62f9769b74130" /><Relationship Type="http://schemas.openxmlformats.org/officeDocument/2006/relationships/notesSlide" Target="/ppt/notesSlides/notesSlide37.xml" Id="Rf8b771fe3bd64b2d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bc25fd1924ac2" /><Relationship Type="http://schemas.openxmlformats.org/officeDocument/2006/relationships/image" Target="/ppt/media/image14.png" Id="R2148bd7926304a24" /><Relationship Type="http://schemas.openxmlformats.org/officeDocument/2006/relationships/notesSlide" Target="/ppt/notesSlides/notesSlide38.xml" Id="Rf80bb3f9924b4835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060e8c68e429d" /><Relationship Type="http://schemas.openxmlformats.org/officeDocument/2006/relationships/notesSlide" Target="/ppt/notesSlides/notesSlide39.xml" Id="R124803298a7845da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baeee1db6145b0" /><Relationship Type="http://schemas.openxmlformats.org/officeDocument/2006/relationships/image" Target="/ppt/media/image15.png" Id="R92023ecc78cc4180" /><Relationship Type="http://schemas.openxmlformats.org/officeDocument/2006/relationships/notesSlide" Target="/ppt/notesSlides/notesSlide40.xml" Id="R0a5ab7bf92c544e5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5959534ec45c3" /><Relationship Type="http://schemas.openxmlformats.org/officeDocument/2006/relationships/image" Target="/ppt/media/image16.png" Id="R164ef55b9e2f4386" /><Relationship Type="http://schemas.openxmlformats.org/officeDocument/2006/relationships/notesSlide" Target="/ppt/notesSlides/notesSlide41.xml" Id="Rfb858530f5db4cf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26829eb9a34000" /><Relationship Type="http://schemas.openxmlformats.org/officeDocument/2006/relationships/image" Target="/ppt/media/image17.png" Id="Rf4b5b2437ff24879" /><Relationship Type="http://schemas.openxmlformats.org/officeDocument/2006/relationships/notesSlide" Target="/ppt/notesSlides/notesSlide42.xml" Id="Radaa5f114aff434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70af34cd04d51" /><Relationship Type="http://schemas.openxmlformats.org/officeDocument/2006/relationships/notesSlide" Target="/ppt/notesSlides/notesSlide43.xml" Id="Rdb9d7aa133b54066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c3334fbda45a3" /><Relationship Type="http://schemas.openxmlformats.org/officeDocument/2006/relationships/notesSlide" Target="/ppt/notesSlides/notesSlide44.xml" Id="R93ba71cd6abd46eb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051ce40554416" /><Relationship Type="http://schemas.openxmlformats.org/officeDocument/2006/relationships/notesSlide" Target="/ppt/notesSlides/notesSlide45.xml" Id="Re7c9c8ca5cb74b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49FF396-5B76-45C8-BCAD-7805ADDE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2900"/>
            <a:ext cx="5257800" cy="5772150"/>
          </a:xfrm>
          <a:prstGeom xmlns:a="http://schemas.openxmlformats.org/drawingml/2006/main" prst="roundRect">
            <a:avLst>
              <a:gd name="adj" fmla="val 326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c93ebabd9d4d2f"/>
          <a:stretch xmlns:a="http://schemas.openxmlformats.org/drawingml/2006/main"/>
        </p:blipFill>
        <p:spPr>
          <a:xfrm xmlns:a="http://schemas.openxmlformats.org/drawingml/2006/main">
            <a:off x="6762750" y="1849041"/>
            <a:ext cx="4838700" cy="272176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E98D56-E43A-473B-A67C-AD19FF39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AUTOMOTIVE ELECTRICAL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6EF148-8A59-4794-BEC6-C092C345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542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Ohm's Law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41E3E5-A773-4FB8-8FD4-C2A95BDED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90850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Voltage, current, resistance, and power - organized for calculation, measurement, and diagnosis.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CAF8F-F95A-4DB3-8948-5AC2224F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STUDENT VERSION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393C04-64FF-46D8-94FD-D175159C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816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 = I x R     |     P = V x 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A1208-B5D7-4192-9579-CD656D74A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1BA1D0-8CF2-466B-B722-D6DACA38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8AAC5-B80A-4177-8985-2FD98431D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OHM'S LAW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4DDDC-959C-46EF-8950-16BEC4EC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292399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5A79574-49D5-4F14-BDA5-5692C236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CORE RELATIONSHIP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FA4C0-720D-4B04-AFC2-3280D9EB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One small circuit connects all four quantities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1B8AF-5DED-4257-BCDC-9B8ABF74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FD544-FCD6-4E92-8493-263C0B02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117C4-C17E-4DA6-9309-7F8A5073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CORE RELATIONSHIP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6D2B5C-5051-4B78-808B-84688276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A61D2-9060-4A99-A83E-2F53873B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809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 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B4281-C6E7-4961-99BB-16E07A1E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36220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across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F220F-EC10-4FE2-8038-503A24B0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190750"/>
            <a:ext cx="2190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1 ohm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EC2F44-8CC8-45E7-B5A4-E76362C1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362200"/>
            <a:ext cx="133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produces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03A137-5D43-49DE-9123-BD9CF959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90750"/>
            <a:ext cx="171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 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DE3717-F4A2-41C2-A22D-2A5EC9DD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3622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4CF75-96E2-4130-A1DD-7EA8227C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190750"/>
            <a:ext cx="1714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1 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887096-ABEE-4751-B5B5-2348B0E4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19450"/>
            <a:ext cx="1047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1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80EC6C-1F7F-4FBF-9A8D-20704EF5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714750"/>
            <a:ext cx="342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 = I x 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0664AA-4364-46BC-AF76-3B5621BFC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14750"/>
            <a:ext cx="342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 = V x 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A9FD4F-7937-4178-A4A7-9E0BA5FA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686300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drives current through resistance.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1EE81A-6247-474D-8248-AF420D0E9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86300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and current determine power.</a:t>
            </a:r>
          </a:p>
        </p:txBody>
      </p:sp>
    </p:spTree>
    <p:extLst>
      <p:ext uri="{BB962C8B-B14F-4D97-AF65-F5344CB8AC3E}">
        <p14:creationId xmlns:p14="http://schemas.microsoft.com/office/powerpoint/2010/main" val="3126302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A75A419-7634-4C6D-8D2D-E94D2594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LEARNING OUTCOMES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EC7BF-D3CB-454A-AC19-CF410CE9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By the end, you should be able to...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61297D-E0D8-4AF0-AA05-C502FD6C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F475D3-196A-4AFF-A51F-9C808292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B86A0B-EDE8-4156-838B-4341C950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LEARNING OUTCOMES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EE530-69A6-49A3-837E-850E8350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1EC69-065D-4E6F-8F68-E4CF653C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3238500" cy="3143250"/>
          </a:xfrm>
          <a:prstGeom xmlns:a="http://schemas.openxmlformats.org/drawingml/2006/main" prst="roundRect">
            <a:avLst>
              <a:gd name="adj" fmla="val 4242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8D96F-084C-486E-B917-B6CACB0D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DA0EF9-BA5E-4AA4-932E-4EF67CCF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9562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Explain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6F842-E2D9-4D2D-8052-BE8FB44E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810000"/>
            <a:ext cx="2781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Describe how voltage, current, resistance, and power affect one another.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85B748-1995-420D-8A5E-B13A458B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190750"/>
            <a:ext cx="3238500" cy="3143250"/>
          </a:xfrm>
          <a:prstGeom xmlns:a="http://schemas.openxmlformats.org/drawingml/2006/main" prst="roundRect">
            <a:avLst>
              <a:gd name="adj" fmla="val 4242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1F7AF-D8B4-41B8-9411-1FBAF388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003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AD8FC-5B9A-4E85-B78E-02D68EB3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9562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Calculate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15C49A-9949-4307-A314-8D0432D9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810000"/>
            <a:ext cx="2781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two known values to solve for the missing circuit value.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07C8FA-5EE3-4953-90D1-CCB6AF1D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90750"/>
            <a:ext cx="3238500" cy="3143250"/>
          </a:xfrm>
          <a:prstGeom xmlns:a="http://schemas.openxmlformats.org/drawingml/2006/main" prst="roundRect">
            <a:avLst>
              <a:gd name="adj" fmla="val 4242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DDCE3F-045B-4ABB-8C5C-BDA1EC37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400300"/>
            <a:ext cx="76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5B59D-844A-452D-8E23-99D761F0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095625"/>
            <a:ext cx="276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Measure &amp; Diagnose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4F9718-DFE0-4F07-B5ED-F670BAE7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810000"/>
            <a:ext cx="2781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Connect a digital multimeter correctly and compare actual values to expected values.</a:t>
            </a:r>
          </a:p>
        </p:txBody>
      </p:sp>
    </p:spTree>
    <p:extLst>
      <p:ext uri="{BB962C8B-B14F-4D97-AF65-F5344CB8AC3E}">
        <p14:creationId xmlns:p14="http://schemas.microsoft.com/office/powerpoint/2010/main" val="119051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94D3CB4-BDE9-427C-8189-6489F604C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FOUNDATIONS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83C1C-3BA3-4E46-B2F4-69875DC80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Four quantities describe circuit behavior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A01F0-03A0-42B1-92DC-80104506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EA0C5-1865-4E18-94D2-915E5C14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DA720-450A-46F6-93A1-E5675DCC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FOUNDATIONS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6575C2-32FB-4B28-9D4A-F29927BC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193BE-ACDF-454F-80EC-1DA7791E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26540-286B-41C9-9F0A-DF2F7200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09800"/>
            <a:ext cx="2266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F5CBA-398C-4A7A-BF69-B6772E6D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718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Voltage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717DF-96F7-44CD-91F7-C263F85D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480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Electrical potential difference - often compared to pressure.</a:t>
            </a:r>
          </a:p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Unit: volt (V)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F008F8-CA1A-4BEB-8340-181A3747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28600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C4213A-C9B1-4C04-8D98-7A80155C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209800"/>
            <a:ext cx="2266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3DF2A-3FF5-47CE-8FCD-E283AC68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9718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Current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AE947A-5032-44C7-940B-4D46570E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4480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Rate of electrical charge flow.</a:t>
            </a:r>
          </a:p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Unit: ampere (A)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3A4EA3-A9FE-4D1F-8195-368779E0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8600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2A00CC-C345-42E2-B364-53C6285F0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09800"/>
            <a:ext cx="2266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37679-2AC4-4672-BD6A-3DC6295E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718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Resistance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F2B07-FB3C-4F34-A83D-10A47A02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480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Opposition to current flow.</a:t>
            </a:r>
          </a:p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Unit: ohm (Ω)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99C98F-A2E9-4884-AC65-08BD8C26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8600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2608D0-F79A-40B9-8393-D1A65B34A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209800"/>
            <a:ext cx="22669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49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29A471-1C0D-4B0A-ACB4-DA53B5E4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971800"/>
            <a:ext cx="2266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Power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FC766C-11FF-434B-A305-956E1890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448050"/>
            <a:ext cx="2266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Rate of electrical energy transfer.</a:t>
            </a:r>
          </a:p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Unit: watt (W)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51F028-AA1F-4697-A0FF-1BCB7879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Note: Some automotive diagrams use E for voltage and A for current.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B00970-A7E3-4D60-96CC-1925CE6D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4292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ohm symbol = Ω</a:t>
            </a:r>
          </a:p>
        </p:txBody>
      </p:sp>
    </p:spTree>
    <p:extLst>
      <p:ext uri="{BB962C8B-B14F-4D97-AF65-F5344CB8AC3E}">
        <p14:creationId xmlns:p14="http://schemas.microsoft.com/office/powerpoint/2010/main" val="13773873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A3F8C27-B1F7-4223-ADF9-EB3398A0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OHM'S LAW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70729D-1E3D-4074-8ABA-CFA82AC7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If you know two values, you can calculate the third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0A2B4E-A882-4728-98CD-5991D2BA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66E4A-2FF8-4CCF-B03A-95D5FE59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931EC-737A-447F-81C7-EF41BCB7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OHM'S LAW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0D2ACC-B623-43DC-9BEB-20BA5086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9649D-4FB3-4701-AE04-992EF02A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00250"/>
            <a:ext cx="3619500" cy="314325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28575">
            <a:solidFill>
              <a:srgbClr val="2563E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B30534-E29F-4472-912A-C9AF1A87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714750"/>
            <a:ext cx="2038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633C53-7390-44B1-A26E-639800D0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714750"/>
            <a:ext cx="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DDC8C-6F53-46B6-9B42-C5E2B433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61937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6B050D-87B3-4CBE-8E5C-9B596E30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4812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EAC201-5457-48DD-9E35-C8EB5FA4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04812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49233-6B07-4F8A-9F4A-860881CA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669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Solve voltage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29BC63-F274-4902-900F-40612A67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1932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 = I x 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EA2146-FB44-4AD9-9734-B0B68FA5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669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multiplied by resistance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EC3D8B-43AC-40A6-BECB-C903A73A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1940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D3E827-1ADE-41E9-AD6A-2D61CBB8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Solve current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4A4AD-D445-4AA1-9E4F-38435AE9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9087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 = V / 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BEF58-C162-4580-A002-A75E5B05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38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divided by resistance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8CF590-6EEA-4EDB-ACA8-4C4F8617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9095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894EC0-AB45-41A7-9305-0CF357A4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100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Solve resistance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A689A8-D903-491E-9181-896D712A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16242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 = V / I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9220AF-C408-4778-B660-78BDAFCA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2100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divided by current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8038FDF-BD26-46A8-8E15-381694DC0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6250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5A55A3-F98A-4D82-B689-C70DEA3C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34000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Cover the unknown letter in the triangle. The remaining letters show the operation.</a:t>
            </a:r>
          </a:p>
        </p:txBody>
      </p:sp>
    </p:spTree>
    <p:extLst>
      <p:ext uri="{BB962C8B-B14F-4D97-AF65-F5344CB8AC3E}">
        <p14:creationId xmlns:p14="http://schemas.microsoft.com/office/powerpoint/2010/main" val="10835090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0CC684D-5002-4BDE-8866-CF23EFB3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54FE8-700D-4489-9316-06A57147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Power is the product of voltage and current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A1BDE7-8D29-4F09-9E63-BA6B68D4E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1FA62-1F5D-4E76-AE55-8D253542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0EDA4-A3C3-49A9-9205-E4B9003BC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B5AAC4-EE60-463A-A823-16821491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9467D-467E-46F7-AE39-F0DC297A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00250"/>
            <a:ext cx="3619500" cy="314325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1F5F9"/>
          </a:solidFill>
          <a:ln xmlns:a="http://schemas.openxmlformats.org/drawingml/2006/main" w="28575">
            <a:solidFill>
              <a:srgbClr val="EA580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20C23B-55BC-449F-AA94-CD3CBDB6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714750"/>
            <a:ext cx="20383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A580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5DACB-9CD0-4B78-BFB7-A366ED8E2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714750"/>
            <a:ext cx="0" cy="1123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A580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AF47B-06D3-410B-893D-73404881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61937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034BE0-3B19-48E1-A3E0-FAB982FE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04812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4BBA6-7568-4123-8B05-861E87EE9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048125"/>
            <a:ext cx="104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D225C0-A73F-41CC-98B8-09B22822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669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Solve power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040EA0-DA7E-4E0B-AEC4-48B09A21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1932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 = V x 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F9D09E-C0C1-4642-A8E0-B2779E6C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2669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multiplied by current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3B3C1-6738-4EC7-8D4D-33CB3F74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1940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8AA8A-ED93-4360-92FD-186E8F1C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Solve voltage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AECEAD-BCF5-4F67-A626-32646D73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9087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 = P / 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DE48B3-07AF-41D2-B988-66A4B5FE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23850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Power divided by current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C15739-5C26-4499-98AC-DB7829CB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9095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64B352-7429-4D14-81F6-261C5307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10050"/>
            <a:ext cx="142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Solve current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7696AF-CE9A-4B97-B485-E3A3133F7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162425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 = P / V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A8C377-83F1-491C-A82D-DE1140F7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210050"/>
            <a:ext cx="2476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Power divided by voltage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5E852A-ABCE-4510-AF2F-184B0BE4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62500"/>
            <a:ext cx="6191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DDD867-2BFC-467D-B499-347A63CF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334000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A 12 V load drawing 2 A consumes 24 W.</a:t>
            </a:r>
          </a:p>
        </p:txBody>
      </p:sp>
    </p:spTree>
    <p:extLst>
      <p:ext uri="{BB962C8B-B14F-4D97-AF65-F5344CB8AC3E}">
        <p14:creationId xmlns:p14="http://schemas.microsoft.com/office/powerpoint/2010/main" val="18041028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82FAEDB-7E72-494A-8A2F-0167623A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CAUSE &amp; EFFECT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33AED1-B58F-48FE-A41B-5A89F124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Voltage and resistance control current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B430F1-F19C-4756-9F70-102B5468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DE5E79-113B-469B-A004-1377004B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1EAEB4-DA12-405E-9863-DF046A5F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CAUSE &amp; EFFECT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D001FC-8203-44BF-A77F-8B1EDD20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7D0EA-5D5E-4C7D-9574-C5094EAC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52578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FB383-8B72-4BF7-B3F1-1F1B0C1A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669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Baseline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972FB-5E6D-4EB1-A03A-5FD2B2EF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19350"/>
            <a:ext cx="990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 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28B780-A7E0-4410-B63C-4CEA5D80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4193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BFCEEC-2349-4965-B86F-18C6D15E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419350"/>
            <a:ext cx="1200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1 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E7B92-E32B-4D53-9062-FA7B70307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193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9D61CA-3D8F-4A09-AE11-D0FEC0AF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419350"/>
            <a:ext cx="1257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 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0A1910-EA89-4110-9B69-68A81F9A0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4800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Reference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9A0FB8-321E-418D-922B-4097721C6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95450"/>
            <a:ext cx="52578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BD671-69DB-4DAC-940A-68C080B2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8669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Voltage doubles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711444-17E3-4363-B574-EB4965CD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19350"/>
            <a:ext cx="990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2 V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0094D9-3BF4-47B2-9B23-A31C82AB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4193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B064D6-B1CC-42EA-A219-CF6AC03F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419350"/>
            <a:ext cx="1200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1 Ω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9A2F5B-F718-49DE-BCE8-A9AE3B96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4193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CD50FA-008F-4154-8ED8-FB9E42BB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419350"/>
            <a:ext cx="1257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2 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9A22BC-C386-4CA4-A9D5-9E71D52F6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04800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doubles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56F80-9B54-49A1-9977-5B7B9592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52578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F76FF4-1899-4FF9-8113-6726B1686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005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Resistance doubles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37B164-FEB7-44A7-9FAD-EA075364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52950"/>
            <a:ext cx="990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 V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BDE1FB-A3BF-41EB-89E9-DFFDFEF0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45529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B52956-E816-4413-8592-6EC09705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552950"/>
            <a:ext cx="1200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2 Ω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756185-4140-45AE-AF92-BEFD5FB2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5529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4AF93A-7459-4942-86DD-B4437E85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552950"/>
            <a:ext cx="1257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0.5 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FC75CA-3759-4E69-8E86-EB9D6C891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8160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is cut in half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68CC48-14BA-418A-962C-50731CEB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29050"/>
            <a:ext cx="52578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877D275-A12C-4549-A13B-7F1C0E927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000500"/>
            <a:ext cx="295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Resistance halves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1FEDD3-F56E-4209-AF08-2723CC227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552950"/>
            <a:ext cx="990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 V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2A85101-4AF1-42AD-ADC3-8BCF10833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45529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/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7D524E5-2C61-4AE3-8059-AA881AD7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552950"/>
            <a:ext cx="1200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3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0.5 Ω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B7EC63-B30A-493E-97C5-00D5336A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552950"/>
            <a:ext cx="400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95DEF31-91B2-40EA-9C81-DC1FB1A9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552950"/>
            <a:ext cx="1257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2 A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B8396BD-569C-42F5-A863-9048ACB2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18160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doubles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0FAF01-5916-467C-8B9D-00C4CF21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9781434-BE28-494E-BABB-B00CA3C4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5ADC7C9-E664-459C-9383-D2F06F33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CAUSE &amp; EFFECT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5F767F4-3900-479E-A70F-409C8767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955597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0A2C6B7-1195-42FE-BB1E-1D47814C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TECHNICIAN APPLICATIONS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F05C7-10AD-4618-8CDF-3E7B1BCC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Ohm's Law turns measurements into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E178AF-8ADF-4735-AE72-20A0A4C0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02066-4D0A-4323-B09C-65EF9D63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3FE157-01E5-471A-9CA1-BB1A9B1B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TECHNICIAN APPLICATIONS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577989-62DD-47DD-BE37-42503588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84E46-F3CD-49AA-B19F-8BF9B100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65E741-7DDA-4E48-9500-C178F044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F81253-A45D-4B27-AF02-C44E5FAA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Predict a value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672DB-F0C1-4548-91F3-A4799590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238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Calculate expected current, resistance, or voltage drop before connecting the circuit.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BE121-7790-411F-A178-1213754C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09550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1BCED2-7C6A-46C2-9E51-6F0EC4687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3812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E2A6EB-67F5-47D4-B044-1B26EB087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000375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Diagnose a fault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D91A30-7CAB-48CE-A347-DB91F846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733800"/>
            <a:ext cx="3238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Compare expected values with meter readings to locate opens, shorts, or unwanted resistance.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AA11A7-F6FD-40F5-8A7C-EAEB38930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238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EF9D28-7384-4CEA-8013-2B21A203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812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C65D45-976F-4D0C-A594-854C178B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000375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Size a component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059429-2F2B-48A5-B31F-DD65BD40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33800"/>
            <a:ext cx="3238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Choose the correct resistor, fuse, wire gauge, or power rating for the job.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0F07BD-0CC5-4210-AE25-A9E6447C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Example: Use V = I x R to select an LED current-limiting resistor.</a:t>
            </a:r>
          </a:p>
        </p:txBody>
      </p:sp>
    </p:spTree>
    <p:extLst>
      <p:ext uri="{BB962C8B-B14F-4D97-AF65-F5344CB8AC3E}">
        <p14:creationId xmlns:p14="http://schemas.microsoft.com/office/powerpoint/2010/main" val="14719851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7E4FD1E-7449-4C6C-B620-9B035952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B91ED-2142-476D-AA30-B4EAF215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Choose the formula before substituting numbers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B494DA-4185-41B6-8B22-4D43E85E8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5226B-C677-4367-A17B-B0539363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C0FBB-9A0E-4084-9AF6-2B25B6CB3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65659-40CA-4C16-B496-A414E64B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C890D4-F871-4FA9-8EF7-44280392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0385BE-42DB-4F40-A157-BED174D8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3E0926-66AD-443F-BDE8-C974FA00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circuit draws 4 A through a 3 ohm load. Find voltage.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D7E408-2B44-4C6C-BDB5-44F0290D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V = I x 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46F29-66AE-4950-90D7-9AE7C752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Answer: __________ 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46316-85E5-43D0-AD93-E5010DF4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F50F2-A89E-42C9-93E4-1092FF6F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E9B164-76DB-46D1-AE49-A0F0F7E8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12 V source is connected to a 3 ohm load. Find current.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6F68AC-6F66-4281-9188-E05B1AE8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I = V / 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24A04C-AFC5-40EB-868C-11C1BAA3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Answer: __________ 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ABF1CD-CD53-427F-90B1-3B2F8319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5F22BE-3F17-4A50-A14E-55FCD598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AF863C-C69D-4185-A472-E5E01971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12 V circuit draws 4 A. Find total resistance.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6F5CFB-4FE8-408C-9B31-95AC8563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R = V / 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93EC5B-7D73-499C-99FE-EAAC5C7D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Answer: __________ ohms</a:t>
            </a:r>
          </a:p>
        </p:txBody>
      </p:sp>
    </p:spTree>
    <p:extLst>
      <p:ext uri="{BB962C8B-B14F-4D97-AF65-F5344CB8AC3E}">
        <p14:creationId xmlns:p14="http://schemas.microsoft.com/office/powerpoint/2010/main" val="1995527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EC191F5-C118-4171-B03D-A09A6F2A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6A62B4-AAB2-48A1-906D-E097CE6DF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Use consistent labels for totals and individual loads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8B445-CAE8-4216-8459-9A8ACFC4B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EC5C3-8EFB-4C44-A5C2-38253C7C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6AE8B-6830-4BF5-94A2-BBF542DDC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C5969-0E9B-450F-9A96-9B0C3963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AA5539-5506-46CA-B253-D9651E98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WHOLE CIRCUIT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7D20BF-0003-40E2-9B48-4D4D2331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2887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EAD0A-DB66-4B05-ABF3-39AD1F0E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7172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Source voltage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DB678-0A44-4E39-92D4-AD61A45A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2887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Available voltage across the entire circuit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D15FB6-47BE-402C-AAAD-8605CD02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813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4C0C0F-0ED5-4FD2-959D-26B78245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B35D5-BD68-4652-9911-7C919289A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086100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Total current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288F44-390E-4980-8135-0638A53D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432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supplied to the entire circuit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E9AC65-8EDA-4F99-A7A6-83AE844C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95700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60EBBD-BCEE-4545-8FE9-EF60D74B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5762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24A896-9F8A-4892-AD49-6F024103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80047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Total resistance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D330FC-DB1A-4941-8FE3-3B8328D5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5762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Equivalent resistance seen by the source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F50524-62A3-4F56-8C2E-9DF0B22A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1007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FBDFB-8AD4-4A21-8923-C27CA15B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720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49140D-93FA-4A89-A6F7-C84F709C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14850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Total power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B6E818-B4EC-415E-801F-4502E605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7200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Power consumed by the entire circuit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B9F25C-2B6C-4CAD-95AC-563F4283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24450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B483A6-A244-4722-AA6E-F986118F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733550"/>
            <a:ext cx="5353050" cy="3752850"/>
          </a:xfrm>
          <a:prstGeom xmlns:a="http://schemas.openxmlformats.org/drawingml/2006/main" prst="roundRect">
            <a:avLst>
              <a:gd name="adj" fmla="val 3553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276027-0070-4010-ADBB-CAC90666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002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INDIVIDUAL LOAD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13584E-6901-4929-BECA-5FC4F41B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19375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R1, R2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EC9741-BBDD-411C-80CC-D06D7BCB7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479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Resistance of load 1, load 2, and so 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EB0E969-1D03-4A3A-8988-808E7635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333750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VR1, VR2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F96DBDF-95CA-4EFD-B19E-89B79443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3623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drop across each load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AF0664-CA3E-4E3D-A7FF-BF3EE374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48125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IR1, IR2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8E48FA-A910-4C29-96F7-CC02151E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0767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through each load or branch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B3256E2-F4E8-4625-89DF-58A5CFD4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762500"/>
            <a:ext cx="1381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PR1, PR2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6CE7A02-1F1E-417C-9BE4-51D682082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7910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Power consumed by each load</a:t>
            </a:r>
          </a:p>
        </p:txBody>
      </p:sp>
    </p:spTree>
    <p:extLst>
      <p:ext uri="{BB962C8B-B14F-4D97-AF65-F5344CB8AC3E}">
        <p14:creationId xmlns:p14="http://schemas.microsoft.com/office/powerpoint/2010/main" val="4444437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5309238-2A04-4C02-B6B8-ACA36B2D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746C94-3DF1-40AB-A0AB-EE472746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Read the circuit before touching the meter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B3B3D-BB67-4713-BCD9-CE9F061E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65D37-D244-40ED-B567-DB0783A8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B3D8D-F3F2-476B-A161-0F3A0C292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F5903-4459-4846-8243-D06A37E0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C8202-41C5-4764-B361-BC28051D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7810500" cy="4333875"/>
          </a:xfrm>
          <a:prstGeom xmlns:a="http://schemas.openxmlformats.org/drawingml/2006/main" prst="roundRect">
            <a:avLst>
              <a:gd name="adj" fmla="val 26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3579219654d9a"/>
          <a:stretch xmlns:a="http://schemas.openxmlformats.org/drawingml/2006/main"/>
        </p:blipFill>
        <p:spPr>
          <a:xfrm xmlns:a="http://schemas.openxmlformats.org/drawingml/2006/main">
            <a:off x="1043517" y="1885950"/>
            <a:ext cx="6942667" cy="39052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11EBE8-2E50-4871-A2E5-235220FE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857375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LABEL CHECK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93BA50-6DEB-4ACA-9965-7710732B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40030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B69A5-4AA0-4CFB-B2A2-516C6E4D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428875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Source voltage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FB30FC-FC16-4BEF-A06F-12CBBD99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38475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F33DA1-679C-48A1-A013-67CC1BE8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670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Total resistance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D896BB-D007-4C58-97FA-A2139FEC4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766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A19953-21BE-4B42-A285-3421E43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705225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Total current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22F74-DFFD-4386-8946-17AE11F06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314825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VR1 / VR2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3E6FAB-2DBC-46CE-8EE6-C7FB72AA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34340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Load voltage drops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379BDD-F917-4FA5-BC20-B73B0681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95300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R1 / R2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1A60FE-2EE2-49FB-9A6D-5B97FB1C1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981575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Load resistances</a:t>
            </a:r>
          </a:p>
        </p:txBody>
      </p:sp>
    </p:spTree>
    <p:extLst>
      <p:ext uri="{BB962C8B-B14F-4D97-AF65-F5344CB8AC3E}">
        <p14:creationId xmlns:p14="http://schemas.microsoft.com/office/powerpoint/2010/main" val="16375810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E43F2EA-EC40-4712-936C-EA0EEC88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B135DB-1176-4420-92C7-0AE73398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repeatable process prevents meter mistakes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59F1E8-76B6-4FE7-9C17-EA4358BE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35EB6-C30B-4D9C-B2AD-F42CBD35A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2B18D-8C90-44B3-9708-3E82BA067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B69ED1-678B-4FBB-8CFF-BCB0E746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AEF7B-A8C0-489F-8B0E-5131FEFE7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305175"/>
            <a:ext cx="9858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827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BCEE37-B59B-4D2B-AD32-1ECBDA7D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19050">
            <a:solidFill>
              <a:srgbClr val="0F8A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5F2301-55F1-4B37-9D31-31B27A90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432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3E2108-F9BC-442F-B351-F9FD0E90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481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Identify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0C7FAE-D9E6-4E7B-B742-DF073C0F9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05300"/>
            <a:ext cx="1857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What value are you looking for?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733394-3408-4A0B-B8AA-E51E5A42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19050">
            <a:solidFill>
              <a:srgbClr val="0F8A8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086B1-19D5-4DB8-87D3-BCBBBBA8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1432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DA71ED-D800-412D-B502-59C01712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38481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Select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AE3EC-74D2-4F72-A3DE-E0028C80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4305300"/>
            <a:ext cx="1857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Choose the correct meter mode and range.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6E5EB9-4B06-4740-8C05-984DED88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F8A8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AFA081-6FE6-4C23-BFA0-84268479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1432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0E567-88F7-4A00-8A65-9DA48774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8481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Prepare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64430B-E08E-4CFC-89E6-672E57D1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305300"/>
            <a:ext cx="1857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De-energize or energize as required.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F4000-FA27-442B-BC6B-96FDFB13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F8A8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B32EEB-F579-4E53-9205-5E6DAABFB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1432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B6187C-AAC1-42A1-9586-834CBD07A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8481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Connect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A7CD6C-14AF-4FC5-9FA4-5D800045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4305300"/>
            <a:ext cx="1857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Place the meter in parallel or series correctly.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5EE852-73E7-4A35-875F-582E9E837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0289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F8A8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70225D-5827-4D39-895A-70DE16F4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1432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D807ED-5821-4F76-A852-47C23B45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848100"/>
            <a:ext cx="1524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Compare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A2AA11-1179-43A9-93C1-0936436B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305300"/>
            <a:ext cx="1857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Compare actual readings with calculated values.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C7099FC-9B3B-4A66-8C16-8E47D7DB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Meter setup is part of the diagnosis - not a separate step.</a:t>
            </a:r>
          </a:p>
        </p:txBody>
      </p:sp>
    </p:spTree>
    <p:extLst>
      <p:ext uri="{BB962C8B-B14F-4D97-AF65-F5344CB8AC3E}">
        <p14:creationId xmlns:p14="http://schemas.microsoft.com/office/powerpoint/2010/main" val="146664252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530DB8E-C36A-4973-A824-8D1441E0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5ED11-6543-42F2-96E8-CAB4E069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Measure source voltage across the power supply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F0305-BA63-4234-BB1B-55E42019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CF5B1-67E7-472A-AE70-0EE1A7D7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F47594-58C6-45D1-BCA2-88B03872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C0B51-57F1-42FF-A311-9A810C71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796274-998B-4557-8D35-A2D671B9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Vt - TOTAL VOLTAGE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7F756-6D4F-4191-BFF7-EBE78DC1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953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Set the meter to DC volts.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Place the red lead on source positive and the black lead on source negative.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Record the available voltage before testing the rest of the circuit.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10D45D-EAE5-4E95-8BE6-6B731C12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5486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39d5cf1a440ea"/>
          <a:stretch xmlns:a="http://schemas.openxmlformats.org/drawingml/2006/main"/>
        </p:blipFill>
        <p:spPr>
          <a:xfrm xmlns:a="http://schemas.openxmlformats.org/drawingml/2006/main">
            <a:off x="7119996" y="1790700"/>
            <a:ext cx="3438407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201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0CFD04E-8750-42F6-B296-D70E3874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86F44-55B1-464F-99C0-D9F20BBFC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Measure voltage drop across a powered load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775117-F54C-4353-9B97-E67480A9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378A6-7C63-47C5-9DEF-4C4BA6CB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4F728B-EC68-4264-954E-3B8246C2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0E588-B993-49F2-BAF5-1B7158C76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4F9C0-C10E-4E10-B452-18145110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VR1 - VOLTAGE DROP OF LOAD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D87805-5778-4F28-BABD-0B23178E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9530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Keep the circuit energized and operating.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Place one lead on each side of the load.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The reading shows how much electrical potential is dropped across that load.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4DC2D-4B1C-4797-AB7B-F56067D4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Voltage is not "used up"; energy is transferred as voltage drops across loads.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06925-0482-4AB8-9FC4-3B23E412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5486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85344e32e4807"/>
          <a:stretch xmlns:a="http://schemas.openxmlformats.org/drawingml/2006/main"/>
        </p:blipFill>
        <p:spPr>
          <a:xfrm xmlns:a="http://schemas.openxmlformats.org/drawingml/2006/main">
            <a:off x="7119996" y="1790700"/>
            <a:ext cx="3438407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840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40C1D6C-5BAB-4A57-A762-D9ACB478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20DEB-6E46-4C1F-B831-4AC10AA4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Resistance requires a de-energized circuit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56EC07-3F18-43B6-A517-4E1A084C5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2BB84-2754-4A35-B814-A701F11B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B72C9-9E96-4EC4-9CF2-CE6EC2B6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D03DB-1A97-4217-8A1E-259FB73F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E5F14-D1EA-4CB0-966D-36571F00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EE2E2"/>
          </a:solidFill>
          <a:ln xmlns:a="http://schemas.openxmlformats.org/drawingml/2006/main" w="9525">
            <a:solidFill>
              <a:srgbClr val="DC262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1DC0D-3A47-48EF-9C1A-C6494D11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1038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STOP: Remove power before connecting an ohmmeter.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254625-2F03-49D4-8AC8-CD4B4524B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3CC19-E039-4F86-843F-3D414C90A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6785F1-E4A4-45D9-A404-32CBA4C4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861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Isolate the component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969AAF-A927-43D0-BEB7-86662072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052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Disconnect at least one side so other circuit paths do not change the reading.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393A7-B60B-481B-AB20-2FF2E87C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76550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25120E-0ECB-4DB1-969D-6BE9D2BB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76550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868726-32F6-413A-921A-8C233398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861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Discharge stored energy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5C3E8-6707-4482-B88E-8FF0693A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5052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Capacitors and powered modules can damage the meter or create a false reading.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47A1E-4668-4428-80E0-0AE7F23B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CE594C-9D7A-446B-BA40-B1D493CA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B57C33-6339-4B0A-BA7C-2C5023F8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Check the meter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40A949-2787-4E37-8E00-08CB46D8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054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Short the leads together first; the reading should be near 0 ohms.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BF9192-B003-4D13-897C-B0EC1EDB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476750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9FEFBD-F9E6-48C6-A2E2-58A67CB4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476750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A5A2FA-3790-45F6-931B-25AF79F7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86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Consider temperature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C6289B-7CC4-45AD-B5F0-42AFB21E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105400"/>
            <a:ext cx="47815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Metallic conductors usually gain resistance as temperature rises.</a:t>
            </a:r>
          </a:p>
        </p:txBody>
      </p:sp>
    </p:spTree>
    <p:extLst>
      <p:ext uri="{BB962C8B-B14F-4D97-AF65-F5344CB8AC3E}">
        <p14:creationId xmlns:p14="http://schemas.microsoft.com/office/powerpoint/2010/main" val="192331558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395FEA0-E4FB-4D6D-A6FA-A566E5C1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9E0DB-E158-4E5E-8FFC-C1F2ACC9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Isolate the load before measuring R1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849A6-0AFC-429F-907B-42F57A4C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D3886-DE84-4D42-85AA-098FBA990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A2C6F7-439A-43C7-A1D1-0F4D275B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A9B91-79C1-4290-BA32-DFE3FE43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D0720-F42A-4EA3-8D5E-72F25042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LOAD RESISTANCE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6B18B1-A95B-49BD-B4D3-8D512C48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762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Remove circuit power.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Disconnect at least one load terminal.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Set the meter to ohms.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4. Place one lead on each side of the load.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690A1-C57D-45B8-8888-1A9E54F0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5486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e18d4078b46ad"/>
          <a:stretch xmlns:a="http://schemas.openxmlformats.org/drawingml/2006/main"/>
        </p:blipFill>
        <p:spPr>
          <a:xfrm xmlns:a="http://schemas.openxmlformats.org/drawingml/2006/main">
            <a:off x="7195844" y="1790700"/>
            <a:ext cx="3286713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581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56BF122-56AA-444C-8E5B-525EB0E5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E4A57-288D-4A8F-B79D-805EC8A5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Measure total resistance across the circuit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F3527-E12E-4169-ABF4-689E2217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AF663B-F67A-431D-A76D-26A1D0A5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A4D4F-C984-4F1F-84A5-6020EDD7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818D3-9E42-4442-A70C-E18AF448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1852F-FC01-4FE9-83D4-E03F76C0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TOTAL RESISTANCE - 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1FBCF-C872-4E6D-8DFB-0C4F5E76E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762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Disconnect the circuit from the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Keep the intended circuit path complete.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Measure from the source-positive connection to the source-negative connection.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6F30A-7193-48A5-A88C-B2894384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The reading is the equivalent resistance the source will see.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87A5B0-D5CE-467A-A6E1-48C1519BC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5486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77cb28c76479f"/>
          <a:stretch xmlns:a="http://schemas.openxmlformats.org/drawingml/2006/main"/>
        </p:blipFill>
        <p:spPr>
          <a:xfrm xmlns:a="http://schemas.openxmlformats.org/drawingml/2006/main">
            <a:off x="7119996" y="1790700"/>
            <a:ext cx="3438407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005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CF137C7-29F6-4B08-B031-656B1B5C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3CC158-D396-445B-BD69-02791AEF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 ammeter must become part of the circuit path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6DA3BC-DF51-412B-8BE9-EC079BD8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5F844-E851-4323-A718-275E357D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E09C9-BB29-4F45-A7EC-43AA2A5D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CIRCUIT MEASUREMENTS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DC9905-8595-428A-813B-46073151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8D91C7-2903-4AC6-93E7-908B6196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TOTAL CURRENT - 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A69552-D797-4DC3-9EE3-2C9192ED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762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1. Move the red lead to the correct current jack.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2. Open the circuit and connect the meter in series.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3. Start on the highest safe range.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4. Energize the circuit and read current.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13EBCD-6DF2-44BE-9BC3-3E245B243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Never place an ammeter directly across a voltage source.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18945C-9654-424B-9C2E-3F694C13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66875"/>
            <a:ext cx="5486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0c97dddbc488c"/>
          <a:stretch xmlns:a="http://schemas.openxmlformats.org/drawingml/2006/main"/>
        </p:blipFill>
        <p:spPr>
          <a:xfrm xmlns:a="http://schemas.openxmlformats.org/drawingml/2006/main">
            <a:off x="7170561" y="1790700"/>
            <a:ext cx="3337278" cy="4095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5974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E53E7FB-DA44-4BCC-A1C8-EC193800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143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0A4ACA-9AFF-44B8-9ABC-26C9B501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42950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198102-B096-4B5E-B52F-2032862D7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09750"/>
            <a:ext cx="971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11AEE7-D9E2-41F8-BEF4-FF83DFBA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100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voltage and current to calculate electrical power.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9E0D6-238E-4F40-82CD-D60FB256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1DF01-9358-45D1-9C7B-CD515EE27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1E2F4C-7D15-4BA1-A973-85672E6A0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B26DD0-7276-4B85-9B53-950D75A0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1364151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73E2268-B6A4-49F0-9B2C-7124E019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AED36C-F542-4567-9C37-606072D2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Power is the rate of energy transfer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4A5CF-C078-4121-B352-B1EE33AF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4D817B-0410-4917-B6B9-6274840D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03C17-79BB-4EB3-A310-D196BD6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WATT'S LAW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D16B1A-2D99-475D-8E11-D178F859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2F5C7C-559C-426D-921F-01A72D52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61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 = V x 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513B4D-3BA1-4600-8509-24805EDB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9090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12 V x 2 A = 24 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232DB8-6D00-4906-B35B-45252B7A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5143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If voltage stays constant, more current means more power. If current stays constant, more voltage means more power.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D60B21-7447-486F-B317-96D5914D1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05000"/>
            <a:ext cx="51054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D2082-D978-4441-9A4D-F42B38A7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0500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109C8-92C6-4EBE-9333-7CDEAD59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11455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Load rating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B8EA50-9594-481E-959B-8CFB8A87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533650"/>
            <a:ext cx="4629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Bulbs, motors, heaters, and modules are rated in watts.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2E13C6-CA15-46EE-B9F0-14AAE5C3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33750"/>
            <a:ext cx="51054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E30869-F779-433B-84E2-238D00953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3375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93A9E7-3E10-4DD7-8DA8-4E525254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54330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Heat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BF5DB3-C4F1-4E34-AB17-2015C6BB4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962400"/>
            <a:ext cx="4629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Higher power usually means more heat that wiring and components must handle.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2CD278-8963-4E5E-BDDB-E8980587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51054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FBE6F4-5F05-46AF-B457-5A0CFCECF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A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41CF51-A3C0-4C10-AA96-B7D66207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972050"/>
            <a:ext cx="4629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F8A8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F8A8A"/>
                </a:solidFill>
                <a:latin typeface="Arial"/>
                <a:ea typeface="Arial"/>
                <a:cs typeface="Arial"/>
              </a:rPr>
              <a:t>Diagnosis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8AB4D1-58F8-4805-AA6B-1C4E57B0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391150"/>
            <a:ext cx="4629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Unexpected power can reveal excessive current draw or low available voltage.</a:t>
            </a:r>
          </a:p>
        </p:txBody>
      </p:sp>
    </p:spTree>
    <p:extLst>
      <p:ext uri="{BB962C8B-B14F-4D97-AF65-F5344CB8AC3E}">
        <p14:creationId xmlns:p14="http://schemas.microsoft.com/office/powerpoint/2010/main" val="44132684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9EF4275-04C3-482D-8E74-D29405FB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7150D-DCD3-4747-A731-A5BA04DD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Apply Watt's Law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BEB8D7-E61C-4295-B3BD-8DD1D956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E23C1-EBCB-476E-959B-E1E6F660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580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254084-77E5-461C-8A95-46633279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8AC75-FBD0-41D5-9765-12D6814A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12329-53CF-401A-A869-67E3A420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B74E5-EEC0-4DF9-9E04-33D1BF31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D43D5-FFB4-4839-A8AE-5B206B1E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12 V lamp draws 3 A. Find power.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C09DF-615A-4561-B1BE-0EAE2CA1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P = V x 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F02C6-76E1-498A-982D-9FB554FD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Answer: __________ 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A6F10C-1FBB-4A66-8357-E3FD809F9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03E3C-0C6E-4A7D-A3B3-D86B2829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8D4479-73EF-47CD-BFD2-DE9BAA71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60 W load operates at 12 V. Find current.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475EF-20D3-4B40-8CB8-9C5F81FA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I = P / 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0291B-12CE-4F54-83D0-791844B0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Answer: __________ 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552C5-464A-4243-979C-8B06A0FE9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EFF85-F5D6-433D-A66D-E3FBB0F5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C734A5-1293-4475-A31C-E6917BFC3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24 W load draws 2 A. Find voltage.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6753BD-D0B2-44B3-A5CA-A34E943C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V = P / 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B7C838-7683-4A47-8E4D-F3A06E34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Answer: __________ V</a:t>
            </a:r>
          </a:p>
        </p:txBody>
      </p:sp>
    </p:spTree>
    <p:extLst>
      <p:ext uri="{BB962C8B-B14F-4D97-AF65-F5344CB8AC3E}">
        <p14:creationId xmlns:p14="http://schemas.microsoft.com/office/powerpoint/2010/main" val="6826278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171A356D-B2B8-42AA-989E-48E98DA6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143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52D66-DA44-4D09-8D27-DCC326DA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42950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D4FD7D-B8AB-445E-97FC-A85DB639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09750"/>
            <a:ext cx="971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C1B73-9B32-43FB-B5AC-D9F4B952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100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One current path. Voltage divides. Resistance adds.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CA3FE-7283-40DC-9325-365F300D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6B38D-13D6-47F7-B4C5-2D10C8C6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5C8959-6100-432F-9DB9-5257A8B8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9478D-72DC-4C95-A0F1-A351BAE7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880380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6E3D785-F205-4D5D-9EF3-1772ECF5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1F156-B2CF-41C7-920C-4A86FAA5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series circuit has one path from positive to negative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D56FE0-B49C-4D92-AFFB-13EC9456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8AD81-FBBD-467A-AD42-14855ACD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8DDDE-470A-4615-A88E-F83D91D32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19DAD8-ACD8-486C-B252-9BEF59CE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C21EC-D63A-425D-9103-F95B4520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39785D-1411-4879-8C7F-B220A87E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3F3E73-AA87-42D6-91EA-305C73B1F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One path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ADD5E-7544-4F49-BBD0-D7844BB0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The same current passes through every load in sequence.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54AEA-AEDF-4351-8CD6-64369BCF7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1EF913-1A29-43FC-BA78-64AE2265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2235CE-3477-4366-A6DB-ECE0CAE0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One open stops all loads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E43945-67F9-4FCE-8C66-414F762E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3365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 break anywhere interrupts current through the entire circuit.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C6EFBB-02FA-46B7-8A24-F69A2C2B1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0EDA82-071E-4996-8557-93F75AA6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CE8CE5-C727-4048-97C3-CA13F0E7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24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Voltage divides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8028CD-E61C-42AA-B514-4CB37873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4340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Each load drops part of the source voltage.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963755-7F7C-4FE6-8756-41FF8ECC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1475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8219C3-502A-4724-8B08-3DB0D2F3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1475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E6497E-FECE-4CE6-B001-C0AD9F1B7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924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Current stays the same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566159-8963-456C-BC6D-F2C4FF60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4340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The same current flows through every series component.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A3427C-6212-4BDF-8A3C-EA56C78C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More series resistance means less total current.</a:t>
            </a:r>
          </a:p>
        </p:txBody>
      </p:sp>
    </p:spTree>
    <p:extLst>
      <p:ext uri="{BB962C8B-B14F-4D97-AF65-F5344CB8AC3E}">
        <p14:creationId xmlns:p14="http://schemas.microsoft.com/office/powerpoint/2010/main" val="9446902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F789662-2EA9-4DDC-814A-C8B02526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B980F-52DA-4DC7-BB10-9F8FAB06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Four laws solve every basic series circuit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AEE12-B54C-4B58-8FF8-F1A0DD78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634D4-6D23-4446-A3C3-76A94443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070981-4B10-4359-AFA9-0CB61267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A88E7E-D2BC-4513-8241-6A385229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10F23-94C9-4C52-A518-89A5AECC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4787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Voltage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72C30-DB3C-404F-A87A-94FD2D18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99072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Vt = VR1 + VR2 + ...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514C08-B830-4225-A479-F26AAEA1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All voltage drops equal source voltage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C44FF-B32A-4429-913A-E025CDC2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003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05EE74-0CF4-4B1A-B17D-319A33644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0037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Current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110DF8-62EE-4FD1-91D4-A98559B3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4322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It = IR1 = IR2 = ...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9973C6-809F-460B-9438-6A4588C4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0037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is the same everywhere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DE603F-461A-474A-963A-30F105F6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528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809B8-4417-448A-9A04-57DE46EFA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5287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Resistance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EB6536-928C-475D-A1A7-6BAC4200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89572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Rt = R1 + R2 + ...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92C5EF-B17E-4DC3-A6F1-21FC3CBB1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95287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All resistances add together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4CA9E5-0B78-47C8-A5E2-FA6AEE7A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053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8FA4A0-924F-4294-9407-67F9F0C1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905375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EA580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A580C"/>
                </a:solidFill>
                <a:latin typeface="Arial"/>
                <a:ea typeface="Arial"/>
                <a:cs typeface="Arial"/>
              </a:rPr>
              <a:t>Power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4AE00A-CA67-4822-9769-80153CC7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48225"/>
            <a:ext cx="3333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Pt = PR1 + PR2 + ...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E21CD4-65D1-47A8-855D-D4D5B2A0B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05375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All load power adds together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5FEFD3-F7DA-41C7-A3F7-E95C2E38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57825"/>
            <a:ext cx="10153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488831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285C201-8974-4F36-A7E7-2A6EA0151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240BB-0505-4372-B0B9-168E4963F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Each load has its own voltage drop and resistance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D60AA4-9FF1-4266-8BA2-296B5786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E2815-E064-42C9-B9B7-2EE9CD8E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E8CBBF-6CE0-4031-9FD4-76580A10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E9C33-5B95-4BA3-AFD6-24E05DD9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6B78B-DE95-4E09-84FB-CB488A9E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4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ACB5F1-61EB-4184-9387-D38F6F64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14312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Source voltage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C3DF5-23C6-406E-B07B-8004E679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133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R1 / R2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281AC6-E427-44CA-8938-C82B7AE2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952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Individual load resistance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8DC99-24F8-4A75-842E-6D8E6324A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809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VR1 / VR2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0495C-EE46-4FA8-8D66-837DFBEE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762375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Voltage drop across each load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31F8C-608E-4F91-81C9-83C0F83E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104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539ACD-AF40-4FFE-B776-C3003CE7E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572000"/>
            <a:ext cx="352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Same current through both loads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576DE-EBA6-4ECD-BDD1-EC7E99D6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66875"/>
            <a:ext cx="5772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654bd91274936"/>
          <a:stretch xmlns:a="http://schemas.openxmlformats.org/drawingml/2006/main"/>
        </p:blipFill>
        <p:spPr>
          <a:xfrm xmlns:a="http://schemas.openxmlformats.org/drawingml/2006/main">
            <a:off x="7125406" y="1752600"/>
            <a:ext cx="3141839" cy="4171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0198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EDBC2AA-7F7C-4681-96EB-A7527A1D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248DEA-42EE-48BB-9B5D-76D8C306E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Series voltage drops add back to source voltage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509462-699E-4D5E-AB72-3FAC999E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A5566-0589-4A43-93F0-8E0C9FC9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46FAC-D472-43EF-857C-ECB6A123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0FC1D5-C74D-459E-B513-3F348F60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79444-86CB-4A83-8DAE-969DF0CE2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667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KIRCHHOFF'S VOLTAGE LAW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C4AFE-53AA-4E9D-83F6-CA23B5C7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Vt = VR1 + VR2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AA399-199F-49D6-AE7D-0C0B0D8BE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12 V = 6 V + 6 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48FF9-AE3C-40BA-B99D-C75C7897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857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The load with the greatest resistance receives the greatest voltage drop.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049469-0926-4219-8D98-00E645FC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66875"/>
            <a:ext cx="5772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589b7c388f4ca2"/>
          <a:stretch xmlns:a="http://schemas.openxmlformats.org/drawingml/2006/main"/>
        </p:blipFill>
        <p:spPr>
          <a:xfrm xmlns:a="http://schemas.openxmlformats.org/drawingml/2006/main">
            <a:off x="6533092" y="1752600"/>
            <a:ext cx="4326467" cy="4171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8020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4FC58BF-DBDE-4CE4-845B-95B18CA4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716B8-9F94-41D3-A5FC-47AEC4E4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Total resistance is the sum of every series load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61C697-7FC4-4806-A256-9C2B5F36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C3CCF-C871-455F-ACB8-E191928C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C8D524-9482-4D5D-9347-F7EFB180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16B56-A9AC-4B0C-A5AE-72D68D51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4D6662-8BDB-46DA-AB39-FA660DAC9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095500"/>
            <a:ext cx="1009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= R1 + R2 + ...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BE7CE3-1CF5-4D7D-92B0-615A57D5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86125"/>
            <a:ext cx="857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1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A16409-FA51-47AE-A564-D4BE20F2B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576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2 ohms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989481-8325-436D-8EB4-B88369748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57625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F6B2D-CAFD-4C51-9634-A0231FD5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8576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2 ohms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5B2D86-97E6-472F-82AF-0E43DBBC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57625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DF62DF-93D7-4CAD-A724-2EFB5EAF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8576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34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4 ohms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C8B1FC-E0BD-4A36-A351-42D739E56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43500"/>
            <a:ext cx="895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Adding a series load always increases total resistance and reduces current when source voltage stays constant.</a:t>
            </a:r>
          </a:p>
        </p:txBody>
      </p:sp>
    </p:spTree>
    <p:extLst>
      <p:ext uri="{BB962C8B-B14F-4D97-AF65-F5344CB8AC3E}">
        <p14:creationId xmlns:p14="http://schemas.microsoft.com/office/powerpoint/2010/main" val="25947021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9E9F270-5961-4F9A-8D47-518F9E57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599B1-8C23-4808-98CA-9AFD1D43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Current is the same at every point in a series circuit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56B6A0-A842-4942-A081-00EA92AA7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FC471-B387-4EFE-AE6C-7F2503B47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DFE4F-B0BF-4A7F-8EEA-7AC44897E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SERIES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93BEF-D2ED-4A2C-8B28-57E1BFE8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763219-73E7-4AEF-8189-0283B130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It = IR1 = IR2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5A1631-2999-4564-990A-AE77BC3F9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0.480 A = 0.480 A = 0.480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7D5C0F-082E-4F2A-BBF4-9C7CE2DF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 ammeter placed anywhere in the single current path should show the same reading.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F725F9-6D75-4AC4-BC35-685F229F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66875"/>
            <a:ext cx="5772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a2725e212c4592"/>
          <a:stretch xmlns:a="http://schemas.openxmlformats.org/drawingml/2006/main"/>
        </p:blipFill>
        <p:spPr>
          <a:xfrm xmlns:a="http://schemas.openxmlformats.org/drawingml/2006/main">
            <a:off x="6481586" y="1752600"/>
            <a:ext cx="4429478" cy="4171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89351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201CB8E-AF3D-4E85-B71E-B2B66442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7EB9A7-2E9F-47E4-BA01-9FA482F9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Solve the series circuit one relationship at a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5B79BE-E284-4ECA-8C6D-548DA655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B49F9-C7C0-42A8-BF75-6718D6E4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24539-146B-46EC-B39D-D0227129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42F80E-EE45-4B88-8E18-70159D43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3F494-9052-4122-BBA5-76B84CEC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9728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B7632-EE02-4563-BE6D-65A905F2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1452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Given:  Vt = 12 V     R1 = 2 ohms     R2 = 4 ohms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28D95C-15E3-4E85-9218-BAF1FF54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E33F39-346E-496D-B8BB-7B7F0F3F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76625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C3AED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7CA632-4CB8-44AD-9EC1-712AEE82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Rt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A3F49-E2FA-419A-B748-F658002B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1857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2 + 4 = 6 ohms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DD02F-55AF-4309-B7DC-768C5ADD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9527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5682AF-4F57-4F31-928F-2583988A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476625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A34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BBF51B-15BC-459C-B2F3-AB2E4254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191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5C8D8A-2C21-40E1-9B75-B76F5FD0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714875"/>
            <a:ext cx="1857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12 / 6 = 2 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6E26D-0FF4-401B-9B73-4D101147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9527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E4CF00-BC57-42A5-9F7B-0F3B2C45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476625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212783-B6C6-4F71-848A-A469D8DF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191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VR1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FBD7FB-F2FD-40FC-B1BC-FFF5F04F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714875"/>
            <a:ext cx="1857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2 A x 2 ohms = 4 V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CC9452-5A52-42ED-B7BB-3F401098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9527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3AA9C8-D01B-4844-A402-9FA51C9A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476625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61E73B-6430-4073-BF4E-EC57D06A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191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VR2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6670E0-9421-4C5E-AC0F-D055A1D8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714875"/>
            <a:ext cx="1857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2 A x 4 ohms = 8 V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BF4C35-EC1F-4DE8-A3F9-7EC25865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952750"/>
            <a:ext cx="52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2D1B4A-F4C5-4F42-975A-0157EAE5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476625"/>
            <a:ext cx="0" cy="5238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C262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12F7EA-3512-4FFD-8AAB-5E63B6C3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191000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Verify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FF58F4-0F0C-47AF-A324-BEBAD4A2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714875"/>
            <a:ext cx="1857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4 V + 8 V = 12 V</a:t>
            </a:r>
          </a:p>
        </p:txBody>
      </p:sp>
    </p:spTree>
    <p:extLst>
      <p:ext uri="{BB962C8B-B14F-4D97-AF65-F5344CB8AC3E}">
        <p14:creationId xmlns:p14="http://schemas.microsoft.com/office/powerpoint/2010/main" val="19058494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E3F80FA-18A8-4570-ABB9-F75925FB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47D43E-27EE-4017-AE11-C4289A89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Series circuit problems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32926B-6662-43B0-A171-91F2CDC9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706554-9DBE-4921-AB8C-0A372C3C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DB617A-C752-4F0B-B24B-3B69B30FF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FCA32-0E87-44CC-8C29-DA593C2A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49453-09A0-49CB-A754-D018100F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85AA4-688D-4317-9AAD-8D964C81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3357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16151A-09C7-4D63-852D-3CE56E1B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933575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Vt: It = 2 A, R1 = 3 ohms, VR2 = 12 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E312D-051B-4039-95E5-8752A3A6C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4193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14C3A6-4ABD-4C07-AB99-DA4F089EF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762125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BFBB1C-A4D1-4641-87CA-5AA411DE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93357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188DFB-7F6B-4A56-BDA3-168B5F832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933575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Vt: R1 = 3 ohms, R2 = 2 ohms, VR2 = 4 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E0D083-54CB-4881-80DB-014977BF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4193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88DD7-728B-4F56-9C0D-8EBAFBEE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E3BF4F-6E8E-459D-9DD6-EE03575C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147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0FBE5-0FAB-4395-B5F5-6248D026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31470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VR1: It = 2 A, R1 = 3 ohms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036C3-7D82-43E7-8BD1-A2F64A1E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8004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A1B96E-CBEA-4F4B-8760-B0AF8E7CF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143250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73E218-9971-4E97-8639-DB855FCB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3147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AE8281-84C5-4F4C-BB73-825066D8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31470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VR1: It = 2 A, R2 = 4 ohms, Vt = 14 V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F9006E-BFBB-4F39-9485-CD52C855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800475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D180EC-2968-495C-991D-18F8F406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56434F-B6DC-4C1B-9FF7-135CE1CA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958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18E418-2179-4E4D-96C6-2D683F52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695825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Rt: Vt = 14 V, R1 = 3 ohms, It = 2 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07A0E9-F473-42DF-9738-A7AD2EA1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1816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0A8AFA-A010-41AD-8AE0-325052EE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24375"/>
            <a:ext cx="5314950" cy="1095375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1AAFC2-5892-49BF-846C-C9940A678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695825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FA20F46-EAA1-4B0B-AE26-7E3F6246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695825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Rt: R1 = 3 ohms, VR2 = 4 V, It = 2 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CF65F52-CBC5-4001-AD0F-81496650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518160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Answer: 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75307938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856367D-F8FE-4B06-B3F0-8A11A2518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143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3DABC-C6DA-4C80-99C0-D20A5F85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42950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D89CF-135C-43C2-AAAD-65D0A58D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09750"/>
            <a:ext cx="971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898A5-CF0A-433D-9F88-8462AD56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8100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Multiple current paths. Equal branch voltage. Current adds.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4A08D3-2B55-411F-8F29-66776589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7293A-531E-471F-A460-2D08C07F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E5D8C2-76FD-47C7-9D08-66BEE601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5453E7-0F9F-4DFE-AB76-2DA301CC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165142706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CB380E8-52EF-43B0-8999-96A2AD40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B7E84-04EC-49B5-B76B-74196822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Parallel branches share the same two nodes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B981DA-4A76-49EE-80C5-499C96F7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3A673-3164-4366-B4D3-506047D5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21BB9A-BBFE-451A-A599-9FEA864B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AA9AD-19D3-4184-99B0-620F89858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016C8-BC84-4A9A-B653-6C0DEAE7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BB4974-4BC1-40C0-8506-B6673F35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DF4AE2-14B4-4CCE-8061-569633B0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Multiple paths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6FB54A-F813-494E-B6D5-8AEF0605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3365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Current can travel through more than one branch from positive to negative.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63569-9B52-434C-8B50-66AE988F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B314E-678B-4523-A9FA-19F9B5B7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9050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163DA3-4BC6-4AF7-B0B8-4CCB832D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11455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Equal branch voltage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A99A59-C7B6-465E-94DE-4A7A2013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53365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Each branch has the full source voltage across 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81B6D-3666-49A5-8CDA-2DE891183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57A7BA-6C51-4B36-9DD0-927C1A8B8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7712C6-5AF5-432F-AA06-2C34F554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24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Current divides and recombines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C030F-B37E-4037-828B-5FA5825F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4340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Total current equals the sum of all branch currents.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2CC294-BE85-4ECD-AD6D-E9C8F635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14750"/>
            <a:ext cx="52578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C5D39F-E62D-4245-8A58-22215605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1475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2A52E8-A810-4A96-BB09-0B998640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924300"/>
            <a:ext cx="4781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Resistance decreases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CB1170-1E70-4531-A1F8-52326895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343400"/>
            <a:ext cx="4781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Adding a branch lowers equivalent resistance and increases total current.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2D7240-99D7-4343-B6B8-686D07895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One failed branch does not stop current through the remaining branches.</a:t>
            </a:r>
          </a:p>
        </p:txBody>
      </p:sp>
    </p:spTree>
    <p:extLst>
      <p:ext uri="{BB962C8B-B14F-4D97-AF65-F5344CB8AC3E}">
        <p14:creationId xmlns:p14="http://schemas.microsoft.com/office/powerpoint/2010/main" val="5655655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65B2F87-98DB-4276-8E2D-D5951BF0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COMPARE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1F976-ADF0-4C86-8EA1-38AB8B50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Series and parallel circuits follow different rules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C59648-A93C-4851-A40B-89B91C6F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1593E-B09F-4045-9298-262DE5AA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F0F00-BBD3-4AD2-BDAB-526BCA79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COMPARE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B2B54-FBFE-493D-AFA3-CA666BC5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1" firstCol="1" bandRow="1"/>
              <a:tblGrid>
                <a:gridCol w="2857500"/>
                <a:gridCol w="4057650"/>
                <a:gridCol w="4057650"/>
              </a:tblGrid>
              <a:tr h="598714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Feature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Series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</a:rPr>
                        <a:t>Parallel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Current paths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One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Two or more</a:t>
                      </a:r>
                    </a:p>
                  </a:txBody>
                  <a:tcPr marL="91440" marR="91440" marT="45720" marB="45720"/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Current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Same everywhere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Splits among branches</a:t>
                      </a:r>
                    </a:p>
                  </a:txBody>
                  <a:tcPr marL="91440" marR="91440" marT="45720" marB="45720"/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Voltage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Divides across loads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Full source voltage across each branch</a:t>
                      </a:r>
                    </a:p>
                  </a:txBody>
                  <a:tcPr marL="91440" marR="91440" marT="45720" marB="45720"/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Resistance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Adds together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Lower than the smallest branch</a:t>
                      </a:r>
                    </a:p>
                  </a:txBody>
                  <a:tcPr marL="91440" marR="91440" marT="45720" marB="45720"/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Single open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Stops the entire circuit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Only stops the affected branch</a:t>
                      </a:r>
                    </a:p>
                  </a:txBody>
                  <a:tcPr marL="91440" marR="91440" marT="45720" marB="45720"/>
                </a:tc>
              </a:tr>
              <a:tr h="598714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111827"/>
                          </a:solidFill>
                        </a:rPr>
                        <a:t>Common use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Simple chains and sensors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11827"/>
                          </a:solidFill>
                        </a:rPr>
                        <a:t>Automotive lighting and accessories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65858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207B12B-D8B8-42BA-8438-61E46321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12FE8-48F3-4F10-BAF0-F08D4691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Every branch receives the full source voltage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49813A-0D54-4995-877A-F00FE1DB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7E54E-0CD6-4EF1-B955-0B5BD59D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C4ED3-1AEE-405D-A052-F9CFA11A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5E97A-F91C-4ECC-8A63-8A3F99204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CEB30-9ECB-4136-BAD0-713BD08F5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Vt = VR1 = VR2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5914C-498E-4509-9943-A959B1C7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12 V = 12 V = 12 V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476FD0-AE7D-47FE-B3C1-CB37B9F20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4857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Treat each branch like its own circuit connected directly across the source.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ADDD8-1B9A-4CB7-8920-19F153CA7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66875"/>
            <a:ext cx="5391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8e248f4e24456"/>
          <a:stretch xmlns:a="http://schemas.openxmlformats.org/drawingml/2006/main"/>
        </p:blipFill>
        <p:spPr>
          <a:xfrm xmlns:a="http://schemas.openxmlformats.org/drawingml/2006/main">
            <a:off x="7395411" y="1809750"/>
            <a:ext cx="2982829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6258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3C4AAA73-AC6F-4CD3-9192-A4545DADA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4217F-3AD0-4FDB-81CD-CFC2A08F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Branch resistance determines branch current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2CED4-C904-4DC1-970B-9C6095DC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AEE9B4-02CB-4889-9279-8AA82DAC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A01CA-4C33-4596-B9C1-6ABB2453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30B8D-64CB-44AC-B063-CEDB7512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0AB3DF-7A34-4398-B748-F5CF7038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IR = VR / 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07FC7-EC72-4D13-9455-9145065C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12 V / 12 ohms = 1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35E03D-FBCD-4731-B41B-D3E044595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81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12 V / 6 ohms = 2 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0E912-792B-4CB9-8DCB-CBD21C17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485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The lower-resistance branch carries more current.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DBF8A-60CC-4D20-B505-3A10D79D8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66875"/>
            <a:ext cx="5391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ca30d7fe14673"/>
          <a:stretch xmlns:a="http://schemas.openxmlformats.org/drawingml/2006/main"/>
        </p:blipFill>
        <p:spPr>
          <a:xfrm xmlns:a="http://schemas.openxmlformats.org/drawingml/2006/main">
            <a:off x="7395411" y="1809750"/>
            <a:ext cx="2982829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2967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45ED994-05F7-4675-BDC4-2B17DBC0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ED0514-3BBD-4D10-9EE0-766702F7B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Total current is the sum of all branch currents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2ADE1-EA88-46D7-9086-76CFC2D6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42B22A-7133-447A-BAE9-F167496F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62619D-40A9-4E00-A9F3-5521BDB7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639BD1-7D8A-4CBD-987D-BE6AA87A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8880D-AD3C-4AA6-9A98-5ABF35CC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533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It = IR1 + IR2 + IR3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2DBE0-E7D8-424C-AB9E-6B81057B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533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1 A + 2 A + 6 A = 9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0F095C-1A7F-4580-81AE-E525762B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5143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The total current leaves the source, divides among the branches, and recombines before returning.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D3BC91-F9D1-4FEC-AA11-82B7DF73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666875"/>
            <a:ext cx="539115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9297814b34457"/>
          <a:stretch xmlns:a="http://schemas.openxmlformats.org/drawingml/2006/main"/>
        </p:blipFill>
        <p:spPr>
          <a:xfrm xmlns:a="http://schemas.openxmlformats.org/drawingml/2006/main">
            <a:off x="6732178" y="1809750"/>
            <a:ext cx="4309294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18060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3F7BA4A-3621-4FE4-B5DE-A888C9CF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F7C19-E961-45CC-99DB-D3877149A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Parallel Rt is lower than the smallest branch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FF413-234A-487B-AC9C-E175CD07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47B9A-1D4B-48B9-B11B-C08CEABD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03827-1E28-4349-9BB9-38FC10AC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CIRCUITS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C0271-DF1A-4C65-A18D-846648BF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D6F50-B2B2-4805-BA04-22D22065F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05000"/>
            <a:ext cx="1059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0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&lt; smallest branch resistance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32517F-D625-4A81-8A3B-4DA706A4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95600"/>
            <a:ext cx="876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1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4F5CDA-6DB8-4BC1-95B2-CAC486200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C1ED3F-0B57-43DD-A5AC-A495C696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Equal branches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FC0AA9-5E72-4D03-BCF3-3B907408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333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Rt = branch R / number of branches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96DEF9-3AE4-46C8-A67B-8B1023F4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4290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4F6C99-CA6A-4101-AB61-3DBC6CB1B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000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Two unequal branches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BF65F1-FC37-431F-8478-B5762822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714875"/>
            <a:ext cx="333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Rt = (R1 x R2) / (R1 + R2)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38975-A946-439D-9AD5-9569621C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42900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97273D-AC52-4531-926B-6414FCB1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00050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Any number of branches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02B788-3D4E-43F8-8386-FD5E94A6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714875"/>
            <a:ext cx="333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= 1 / (1/R1 + 1/R2 + ...)</a:t>
            </a:r>
          </a:p>
        </p:txBody>
      </p:sp>
    </p:spTree>
    <p:extLst>
      <p:ext uri="{BB962C8B-B14F-4D97-AF65-F5344CB8AC3E}">
        <p14:creationId xmlns:p14="http://schemas.microsoft.com/office/powerpoint/2010/main" val="40795907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E6C2B75-99DE-46BE-A380-D174E013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64F669-A502-480A-B325-2FCD6E7FE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Equal branches use the fastest resistance shortcut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D2962-53A1-47CC-BB13-54F0967B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3264F-D287-4ABB-8525-E3C0DEEB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235A8-7108-4912-9580-62B10349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5E0F36-C4A9-4BFC-BCF1-08ECD2AF3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48bd7926304a24"/>
          <a:stretch xmlns:a="http://schemas.openxmlformats.org/drawingml/2006/main"/>
        </p:blipFill>
        <p:spPr>
          <a:xfrm xmlns:a="http://schemas.openxmlformats.org/drawingml/2006/main">
            <a:off x="786245" y="1600200"/>
            <a:ext cx="10619509" cy="27813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ED087-8160-4453-9AE6-1BE03B30B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E4BF0-189E-4D9F-B4E5-78433B24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012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Simple equal branches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B8C117-C5E8-463B-8718-BF1D3D23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76850"/>
            <a:ext cx="466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4 ohms / 2 branches = 2 ohms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588D5F-9FDE-4B8E-ABF6-305AE1D6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9625"/>
            <a:ext cx="5257800" cy="12573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09DB74-544B-4319-9C3B-00C0BC5B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81012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Equal branches with series loads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7F133-58AE-451F-8825-598CBB913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276850"/>
            <a:ext cx="466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6 ohms / 2 branches = 3 ohms</a:t>
            </a:r>
          </a:p>
        </p:txBody>
      </p:sp>
    </p:spTree>
    <p:extLst>
      <p:ext uri="{BB962C8B-B14F-4D97-AF65-F5344CB8AC3E}">
        <p14:creationId xmlns:p14="http://schemas.microsoft.com/office/powerpoint/2010/main" val="1782983719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DBAA002-0500-4A1A-ADAD-4B4F5A53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C30E5-A18E-499F-9A7C-DA57EE24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Two unequal branches use product over sum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278A1A-CE92-40EE-B561-B852C0970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37E5E-7965-4777-A61D-242CEDD1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D0190-0610-435E-8D9E-3681931E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D1DFD2-12F0-4A70-8A5F-B2AE2776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C18331-4C60-4BDF-979B-AEAD674E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52625"/>
            <a:ext cx="1009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2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= (R1 x R2) / (R1 + R2)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7B74A-F578-4A04-B0D1-EDC7FFF5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286125"/>
            <a:ext cx="8191500" cy="1924050"/>
          </a:xfrm>
          <a:prstGeom xmlns:a="http://schemas.openxmlformats.org/drawingml/2006/main" prst="roundRect">
            <a:avLst>
              <a:gd name="adj" fmla="val 693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20D4E-B91C-4E1C-B2E1-F61B2A9FD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571875"/>
            <a:ext cx="742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Example: 2 ohms in parallel with 4 ohms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A4BB0B-06FB-4B2F-9C79-24B29672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238625"/>
            <a:ext cx="7429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= (2 x 4) / (2 + 4) = 8 / 6 = 1.33 ohms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1A284B-F273-484B-A00C-E97CBFDD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76875"/>
            <a:ext cx="819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725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Quick check: 1.33 ohms is less than the smallest branch, 2 ohms.</a:t>
            </a:r>
          </a:p>
        </p:txBody>
      </p:sp>
    </p:spTree>
    <p:extLst>
      <p:ext uri="{BB962C8B-B14F-4D97-AF65-F5344CB8AC3E}">
        <p14:creationId xmlns:p14="http://schemas.microsoft.com/office/powerpoint/2010/main" val="172777968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6C873DB-E519-4B7D-86A3-64A714027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FF258-23F4-4312-9339-2912A13D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Use reciprocals for any branch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48BBAA-9C59-4189-9414-ED07A8FD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BD92F-C866-421F-876D-35BB8166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1E6AA-5EC5-4599-8BBA-C98E3B9C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PARALLEL RESISTANCE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F8291-91AA-479D-8764-4FF454EC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B46217-38FC-4A7D-94B3-BD18B858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Rt = 1 / (1/R1 + 1/R2 + 1/R3)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3FEA26-6741-44CB-BC87-8777D49A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Example: 4 ohms, 6 ohms, and 12 ohms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9F67E8-D9AB-4E20-8204-7EF599CC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619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1/Rt = 1/4 + 1/6 + 1/12</a:t>
            </a:r>
          </a:p>
          <a:p xmlns:a="http://schemas.openxmlformats.org/drawingml/2006/main">
            <a:pPr algn="l">
              <a:defRPr sz="21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1/Rt = 0.25 + 0.167 + 0.083</a:t>
            </a:r>
          </a:p>
          <a:p xmlns:a="http://schemas.openxmlformats.org/drawingml/2006/main">
            <a:pPr algn="l">
              <a:defRPr sz="21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1/Rt = 0.50</a:t>
            </a:r>
          </a:p>
          <a:p xmlns:a="http://schemas.openxmlformats.org/drawingml/2006/main">
            <a:pPr algn="l">
              <a:defRPr sz="21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827"/>
                </a:solidFill>
                <a:latin typeface="Arial"/>
                <a:ea typeface="Arial"/>
                <a:cs typeface="Arial"/>
              </a:rPr>
              <a:t>Rt = 2 ohms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CF32BC-CCAD-439E-8127-3ADFE3E1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666875"/>
            <a:ext cx="3724275" cy="4333875"/>
          </a:xfrm>
          <a:prstGeom xmlns:a="http://schemas.openxmlformats.org/drawingml/2006/main" prst="roundRect">
            <a:avLst>
              <a:gd name="adj" fmla="val 3581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23ecc78cc4180"/>
          <a:stretch xmlns:a="http://schemas.openxmlformats.org/drawingml/2006/main"/>
        </p:blipFill>
        <p:spPr>
          <a:xfrm xmlns:a="http://schemas.openxmlformats.org/drawingml/2006/main">
            <a:off x="8592097" y="1809750"/>
            <a:ext cx="2256332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0453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A0F0A16-EBC4-4C95-B4A3-B0DC2530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53CAEC-1857-4922-94EA-2B6EB83D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total current in two equal parallel branches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F4A66E-8449-4094-A2FD-C23022D3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7F466-6FA0-4C5F-8045-848645EE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C5754-5F56-4E5D-BA21-2F4816D41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C5BE6C-EE96-451C-B483-1859DD2E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4B27B-4A9D-4B35-8F98-1F245A473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5334000" cy="4191000"/>
          </a:xfrm>
          <a:prstGeom xmlns:a="http://schemas.openxmlformats.org/drawingml/2006/main" prst="roundRect">
            <a:avLst>
              <a:gd name="adj" fmla="val 3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4ef55b9e2f4386"/>
          <a:stretch xmlns:a="http://schemas.openxmlformats.org/drawingml/2006/main"/>
        </p:blipFill>
        <p:spPr>
          <a:xfrm xmlns:a="http://schemas.openxmlformats.org/drawingml/2006/main">
            <a:off x="781050" y="1921476"/>
            <a:ext cx="4991100" cy="3777049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93F01-F9DA-4FCA-A3E1-BAE6362C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9526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METHOD 1 - TOTAL RESISTANCE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C74DB-2403-471D-8726-44AA7361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28875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Rt = 4 ohms / 2 branches = 2 ohms</a:t>
            </a:r>
          </a:p>
          <a:p xmlns:a="http://schemas.openxmlformats.org/drawingml/2006/main">
            <a:pPr algn="l">
              <a:defRPr sz="21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It = 12 V / 2 ohms = 6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C01415-8378-4229-8DAA-92F7DAEE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7147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BE346E-35CC-411E-8042-184C8CA8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00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METHOD 2 - BRANCH CURRENT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B81408-DC67-4F68-8C66-D36811C6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76750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IR1 = 12 V / 4 ohms = 3 A</a:t>
            </a:r>
          </a:p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IR2 = 12 V / 4 ohms = 3 A</a:t>
            </a:r>
          </a:p>
          <a:p xmlns:a="http://schemas.openxmlformats.org/drawingml/2006/main">
            <a:pPr algn="l"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It = 3 A + 3 A = 6 A</a:t>
            </a:r>
          </a:p>
        </p:txBody>
      </p:sp>
    </p:spTree>
    <p:extLst>
      <p:ext uri="{BB962C8B-B14F-4D97-AF65-F5344CB8AC3E}">
        <p14:creationId xmlns:p14="http://schemas.microsoft.com/office/powerpoint/2010/main" val="50837208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1BDD8B7-2134-46F6-A284-AC430B1A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E35D2E-7E47-450E-A428-99F5D2C3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Use total current to solve for an unknown branch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6C2D5-AC7D-48A8-9118-C74A90A9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6B9DB-E4AB-4CA3-B95C-DAF2F5C6C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38D25-ECEA-42D7-AAB5-325627EF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WORKED EXAMPLE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7CF21-330A-4258-9E13-55008ACE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869BB-FC83-4AA0-BCDA-F6AA43751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61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Given: Vt = 12 V, It = 4 A, R1 = 6 ohms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1FC87-392B-437A-93CB-9A99BD2A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E36F6-C071-4CB5-AE28-068BB7A1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14625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IR1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12E38C-CCC4-4B96-8A52-289564FA9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7146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12 V / 6 ohms = 2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77429-EAEB-48D6-AE92-B738AB21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7E4A7C-B5E8-4DEB-B68C-C37BC46E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781425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IR2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743BF6-D862-4A52-AAE2-98A0635B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7814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4 A - 2 A = 2 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07CEA-C4F3-403D-BD22-0C877372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0DADCD-BBA9-4884-96C9-505AB400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848225"/>
            <a:ext cx="180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Find R2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77E3E-2F4C-4F24-A536-01D071204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4848225"/>
            <a:ext cx="266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12 V / 2 A = 6 ohms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453304-2F5C-45BA-B7EA-B6D43380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66875"/>
            <a:ext cx="5105400" cy="4333875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5b2437ff24879"/>
          <a:stretch xmlns:a="http://schemas.openxmlformats.org/drawingml/2006/main"/>
        </p:blipFill>
        <p:spPr>
          <a:xfrm xmlns:a="http://schemas.openxmlformats.org/drawingml/2006/main">
            <a:off x="6735621" y="1857375"/>
            <a:ext cx="4588158" cy="39528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97266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F225557-FFC4-49A3-B922-2503EBA21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0F5E1-E2F8-4569-835F-6F25455A2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Parallel circuit problems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1B5F6C-617E-466F-AAF5-FADE3CD4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30ABE-9599-4334-B71D-114F3DDD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07A51-CD89-45EE-A956-77806F60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STUDENT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3A9EE-B72A-4710-ADD3-A0CAAC81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B1C1F6-9877-4A2F-8807-85B1520AE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CC52F-06FE-4C59-AA61-655D56D68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99D6EA-07CA-4821-8960-CACC0490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Two 12 ohm branches are connected to 12 V. Find Rt and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87EE3-3A00-4A1A-AB9F-7F203801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Equal branches, then I = V / 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48B1F0-4624-4057-B6CB-BDE1A749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Answer: __________ Rt / 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3A3A8-D586-498E-B704-21568E3F6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CE5B9B-77E1-4B83-8948-2C833966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8586FE-E048-4418-BF50-2D93C80E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A 6 ohm branch and a 3 ohm branch share 12 V. Find both branch currents and 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8A92F7-4F29-49AB-B631-FC58E54E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IR = V / R; currents add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3D7DD-253E-4EC3-ACD2-214E3400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Answer: __________ 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A76505-8F5A-4F45-A15D-6F29B635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000250"/>
            <a:ext cx="3371850" cy="3619500"/>
          </a:xfrm>
          <a:prstGeom xmlns:a="http://schemas.openxmlformats.org/drawingml/2006/main" prst="roundRect">
            <a:avLst>
              <a:gd name="adj" fmla="val 3955"/>
            </a:avLst>
          </a:prstGeom>
          <a:solidFill xmlns:a="http://schemas.openxmlformats.org/drawingml/2006/main">
            <a:srgbClr val="F1F5F9"/>
          </a:solidFill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E32A53-720D-4AAC-AA39-528CEF9A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1717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E4B8E-872D-4E89-87D9-800F2EA0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590800"/>
            <a:ext cx="29146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Three branches are 4, 6, and 12 ohms. Find Rt and It at 12 V.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310F29-17C7-4381-9424-D74066B8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67125"/>
            <a:ext cx="2914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26072"/>
                </a:solidFill>
                <a:latin typeface="Arial"/>
                <a:ea typeface="Arial"/>
                <a:cs typeface="Arial"/>
              </a:rPr>
              <a:t>Use the reciprocal formula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7C0124-6D85-4C5E-84B4-4488DCA8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991100"/>
            <a:ext cx="2914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Answer: __________ Rt / It</a:t>
            </a:r>
          </a:p>
        </p:txBody>
      </p:sp>
    </p:spTree>
    <p:extLst>
      <p:ext uri="{BB962C8B-B14F-4D97-AF65-F5344CB8AC3E}">
        <p14:creationId xmlns:p14="http://schemas.microsoft.com/office/powerpoint/2010/main" val="57906382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AE7F8FC-8281-48BA-9D6C-ACD8B339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CA966-E949-4579-B62C-28163F7A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Circuit formula sheet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1661D8-A1ED-4FA0-963B-2914C268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3C0452-584E-469B-9060-29896BD93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833CA-4E23-49D8-BE28-1082970F4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REFERENCE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7B8D98-DF23-48A4-B97F-35CB3EF7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44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09600" y="1666875"/>
          <a:ext xmlns:a="http://schemas.openxmlformats.org/drawingml/2006/main" cx="10972800" cy="4333875"/>
        </p:xfrm>
        <a:graphic xmlns:a="http://schemas.openxmlformats.org/drawingml/2006/main">
          <a:graphicData uri="http://schemas.openxmlformats.org/drawingml/2006/table">
            <a:tbl>
              <a:tblPr firstRow="1" firstCol="1" bandRow="1"/>
              <a:tblGrid>
                <a:gridCol w="2333625"/>
                <a:gridCol w="2857500"/>
                <a:gridCol w="2857500"/>
                <a:gridCol w="2924175"/>
              </a:tblGrid>
              <a:tr h="481542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Find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Basic formula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Series rule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</a:rPr>
                        <a:t>Parallel rule</a:t>
                      </a:r>
                    </a:p>
                  </a:txBody>
                  <a:tcPr marL="91440" marR="91440" marT="45720" marB="45720">
                    <a:solidFill>
                      <a:srgbClr val="111827"/>
                    </a:solidFill>
                  </a:tcPr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Voltage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V = I x 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Vt = VR1 + VR2 + ...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Vt = VR1 = VR2 = ...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Current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I = V / 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It = IR1 = IR2 = ...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It = IR1 + IR2 + ...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Resistance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 = V / I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Rt = R1 + R2 + ...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Rt &lt; smallest branch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Power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P = V x I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Pt = PR1 + PR2 + ...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Pt = PR1 + PR2 + ...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Equal parallel R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Rt = branch R / branches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Two parallel R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Rt = R1 x R2 / (R1 + R2)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Any parallel R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-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Rt = 1 / (1/R1 + 1/R2 + ...)</a:t>
                      </a:r>
                    </a:p>
                  </a:txBody>
                  <a:tcPr marL="91440" marR="91440" marT="45720" marB="45720"/>
                </a:tc>
              </a:tr>
              <a:tr h="481542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11827"/>
                          </a:solidFill>
                        </a:rPr>
                        <a:t>Verification</a:t>
                      </a:r>
                    </a:p>
                  </a:txBody>
                  <a:tcPr marL="91440" marR="91440" marT="45720" marB="45720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Use units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Sum of drops = source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111827"/>
                          </a:solidFill>
                        </a:rPr>
                        <a:t>Sum of branch I = total I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36598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ED8EB76-6232-4284-97DD-87B9D911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8B83B-E406-4C9E-B5A0-44FD9F83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857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54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111827"/>
                </a:solidFill>
                <a:latin typeface="Arial"/>
                <a:ea typeface="Arial"/>
                <a:cs typeface="Arial"/>
              </a:rPr>
              <a:t>Show what you know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73B7BF-4F4A-4DC6-BA51-E8AB3854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1D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868C6-18E3-4672-9707-9E1CD449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4325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1. A 12 V circuit has 4 ohms of resistance. What is current?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A27E26-1B66-4384-830B-C12D8DC1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4325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7C3AE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C3AED"/>
                </a:solidFill>
                <a:latin typeface="Arial"/>
                <a:ea typeface="Arial"/>
                <a:cs typeface="Arial"/>
              </a:rPr>
              <a:t>2. What must happen to current if resistance increases and voltage stays constant?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EC720-6F41-4B64-9C14-596F0E01F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6A34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6A34A"/>
                </a:solidFill>
                <a:latin typeface="Arial"/>
                <a:ea typeface="Arial"/>
                <a:cs typeface="Arial"/>
              </a:rPr>
              <a:t>3. Name one rule that is different in series and parallel circuits.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B97120-4068-4A4D-9632-148908E1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381500"/>
            <a:ext cx="4953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DC262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C2626"/>
                </a:solidFill>
                <a:latin typeface="Arial"/>
                <a:ea typeface="Arial"/>
                <a:cs typeface="Arial"/>
              </a:rPr>
              <a:t>4. Which meter measurement requires the meter to be connected in series?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0488D-CBC9-48C6-8754-F4C1872B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762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Explain one answer in your own words.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711A0-F5DB-40F1-BEBE-F1ED304E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1D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07134-7CF7-432A-ADD2-3A77B69EE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323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9C29F7-D053-43FD-8515-FF9B1FA0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3817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B4CEB9-A729-4D8D-9742-BAC38E57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817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52607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26072"/>
                </a:solidFill>
                <a:latin typeface="Arial"/>
                <a:ea typeface="Arial"/>
                <a:cs typeface="Arial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4667506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2026-07-29T03:24:23.3710000Z</dcterms:created>
  <dcterms:modified xsi:type="dcterms:W3CDTF">2026-07-29T03:24:23.3710000Z</dcterms:modified>
</coreProperties>
</file>